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1" r:id="rId1"/>
  </p:sldMasterIdLst>
  <p:notesMasterIdLst>
    <p:notesMasterId r:id="rId46"/>
  </p:notesMasterIdLst>
  <p:handoutMasterIdLst>
    <p:handoutMasterId r:id="rId47"/>
  </p:handoutMasterIdLst>
  <p:sldIdLst>
    <p:sldId id="429" r:id="rId2"/>
    <p:sldId id="404" r:id="rId3"/>
    <p:sldId id="430" r:id="rId4"/>
    <p:sldId id="442" r:id="rId5"/>
    <p:sldId id="424" r:id="rId6"/>
    <p:sldId id="410" r:id="rId7"/>
    <p:sldId id="411" r:id="rId8"/>
    <p:sldId id="443" r:id="rId9"/>
    <p:sldId id="426" r:id="rId10"/>
    <p:sldId id="417" r:id="rId11"/>
    <p:sldId id="427" r:id="rId12"/>
    <p:sldId id="444" r:id="rId13"/>
    <p:sldId id="445" r:id="rId14"/>
    <p:sldId id="446" r:id="rId15"/>
    <p:sldId id="447" r:id="rId16"/>
    <p:sldId id="448" r:id="rId17"/>
    <p:sldId id="449" r:id="rId18"/>
    <p:sldId id="450" r:id="rId19"/>
    <p:sldId id="451" r:id="rId20"/>
    <p:sldId id="452" r:id="rId21"/>
    <p:sldId id="453" r:id="rId22"/>
    <p:sldId id="454" r:id="rId23"/>
    <p:sldId id="455" r:id="rId24"/>
    <p:sldId id="456" r:id="rId25"/>
    <p:sldId id="457" r:id="rId26"/>
    <p:sldId id="458" r:id="rId27"/>
    <p:sldId id="459" r:id="rId28"/>
    <p:sldId id="460" r:id="rId29"/>
    <p:sldId id="461" r:id="rId30"/>
    <p:sldId id="469" r:id="rId31"/>
    <p:sldId id="463" r:id="rId32"/>
    <p:sldId id="464" r:id="rId33"/>
    <p:sldId id="462" r:id="rId34"/>
    <p:sldId id="465" r:id="rId35"/>
    <p:sldId id="470" r:id="rId36"/>
    <p:sldId id="471" r:id="rId37"/>
    <p:sldId id="472" r:id="rId38"/>
    <p:sldId id="473" r:id="rId39"/>
    <p:sldId id="475" r:id="rId40"/>
    <p:sldId id="476" r:id="rId41"/>
    <p:sldId id="477" r:id="rId42"/>
    <p:sldId id="478" r:id="rId43"/>
    <p:sldId id="479" r:id="rId44"/>
    <p:sldId id="474" r:id="rId4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lleen Harris J." initials="CH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34E"/>
    <a:srgbClr val="7DE3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7" autoAdjust="0"/>
    <p:restoredTop sz="83938" autoAdjust="0"/>
  </p:normalViewPr>
  <p:slideViewPr>
    <p:cSldViewPr snapToGrid="0">
      <p:cViewPr varScale="1">
        <p:scale>
          <a:sx n="65" d="100"/>
          <a:sy n="65" d="100"/>
        </p:scale>
        <p:origin x="1686" y="78"/>
      </p:cViewPr>
      <p:guideLst>
        <p:guide orient="horz" pos="2160"/>
        <p:guide pos="2880"/>
      </p:guideLst>
    </p:cSldViewPr>
  </p:slideViewPr>
  <p:notesTextViewPr>
    <p:cViewPr>
      <p:scale>
        <a:sx n="1" d="1"/>
        <a:sy n="1" d="1"/>
      </p:scale>
      <p:origin x="0" y="0"/>
    </p:cViewPr>
  </p:notesTextViewPr>
  <p:notesViewPr>
    <p:cSldViewPr snapToGrid="0">
      <p:cViewPr varScale="1">
        <p:scale>
          <a:sx n="65" d="100"/>
          <a:sy n="65" d="100"/>
        </p:scale>
        <p:origin x="3125"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7735498-BCDE-408D-870B-EED3A23383A1}" type="slidenum">
              <a:rPr lang="en-US" sz="900" b="1"/>
              <a:t>‹#›</a:t>
            </a:fld>
            <a:endParaRPr lang="en-US" sz="900" b="1" dirty="0"/>
          </a:p>
        </p:txBody>
      </p:sp>
    </p:spTree>
    <p:extLst>
      <p:ext uri="{BB962C8B-B14F-4D97-AF65-F5344CB8AC3E}">
        <p14:creationId xmlns:p14="http://schemas.microsoft.com/office/powerpoint/2010/main" val="12149011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7B85D32-B300-4051-8089-0B304D726B3A}" type="slidenum">
              <a:rPr lang="en-US" smtClean="0"/>
              <a:pPr/>
              <a:t>‹#›</a:t>
            </a:fld>
            <a:endParaRPr lang="en-US"/>
          </a:p>
        </p:txBody>
      </p:sp>
    </p:spTree>
    <p:extLst>
      <p:ext uri="{BB962C8B-B14F-4D97-AF65-F5344CB8AC3E}">
        <p14:creationId xmlns:p14="http://schemas.microsoft.com/office/powerpoint/2010/main" val="202922237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2607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003827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11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649695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495371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963506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14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130053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7496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761585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716768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926463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19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20007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669677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20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01143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21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37282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22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789775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23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997651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24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495557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25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222804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26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783166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27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720773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28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997126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29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813070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790920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30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2517186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31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209946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32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8901141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33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4527181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34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4691853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35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757969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36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7575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37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6499935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38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6410453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solidFill>
                  <a:prstClr val="black"/>
                </a:solidFill>
              </a:rPr>
              <a:pPr/>
              <a:t>44</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688608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204036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180046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98696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16133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85D32-B300-4051-8089-0B304D726B3A}" type="slidenum">
              <a:rPr lang="en-US" smtClean="0"/>
              <a:pPr/>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893563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endParaRPr lang="en-US" b="1"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67B85D32-B300-4051-8089-0B304D726B3A}" type="slidenum">
              <a:rPr lang="en-US" smtClean="0"/>
              <a:pPr/>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949835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pPr/>
              <a:t>2/21/2019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092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pPr/>
              <a:t>2/21/2019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0841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smtClean="0"/>
              <a:pPr/>
              <a:t>2/21/2019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006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smtClean="0"/>
              <a:pPr/>
              <a:t>2/21/2019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517644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smtClean="0"/>
              <a:pPr/>
              <a:t>2/21/2019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1854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smtClean="0"/>
              <a:pPr/>
              <a:t>2/21/2019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30909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smtClean="0"/>
              <a:pPr/>
              <a:t>2/21/2019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7639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pPr/>
              <a:t>2/21/2019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2400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pPr/>
              <a:t>2/21/2019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783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628650" y="365126"/>
            <a:ext cx="7886700" cy="1118769"/>
          </a:xfrm>
        </p:spPr>
        <p:txBody>
          <a:bodyPr>
            <a:normAutofit/>
          </a:bodyPr>
          <a:lstStyle>
            <a:lvl1pPr algn="ctr">
              <a:defRPr sz="4000" b="1">
                <a:solidFill>
                  <a:schemeClr val="accent2"/>
                </a:solidFill>
                <a:effectLst>
                  <a:outerShdw blurRad="38100" dist="38100" dir="2700000" algn="tl">
                    <a:srgbClr val="000000">
                      <a:alpha val="43137"/>
                    </a:srgbClr>
                  </a:outerShdw>
                </a:effectLst>
              </a:defRPr>
            </a:lvl1pPr>
          </a:lstStyle>
          <a:p>
            <a:endParaRPr lang="en-US" dirty="0"/>
          </a:p>
        </p:txBody>
      </p:sp>
      <p:sp>
        <p:nvSpPr>
          <p:cNvPr id="3" name="Content Placeholder 2"/>
          <p:cNvSpPr>
            <a:spLocks noGrp="1"/>
          </p:cNvSpPr>
          <p:nvPr>
            <p:ph idx="1"/>
          </p:nvPr>
        </p:nvSpPr>
        <p:spPr>
          <a:xfrm>
            <a:off x="840000" y="1576972"/>
            <a:ext cx="7675350" cy="4351338"/>
          </a:xfrm>
        </p:spPr>
        <p:txBody>
          <a:bodyPr/>
          <a:lstStyle>
            <a:lvl1pPr marL="171450" marR="0" indent="-171450" algn="l" defTabSz="685800" rtl="0" eaLnBrk="1" fontAlgn="auto" latinLnBrk="0" hangingPunct="1">
              <a:lnSpc>
                <a:spcPct val="90000"/>
              </a:lnSpc>
              <a:spcBef>
                <a:spcPts val="750"/>
              </a:spcBef>
              <a:spcAft>
                <a:spcPts val="0"/>
              </a:spcAft>
              <a:buClr>
                <a:srgbClr val="97E9D5"/>
              </a:buClr>
              <a:buSzTx/>
              <a:buFont typeface="Wingdings" panose="05000000000000000000" pitchFamily="2" charset="2"/>
              <a:buChar char="§"/>
              <a:tabLst/>
              <a:defRPr b="0">
                <a:effectLst/>
              </a:defRPr>
            </a:lvl1pPr>
            <a:lvl2pPr marL="514350" marR="0" indent="-171450" algn="l" defTabSz="685800" rtl="0" eaLnBrk="1" fontAlgn="auto" latinLnBrk="0" hangingPunct="1">
              <a:lnSpc>
                <a:spcPct val="90000"/>
              </a:lnSpc>
              <a:spcBef>
                <a:spcPts val="375"/>
              </a:spcBef>
              <a:spcAft>
                <a:spcPts val="0"/>
              </a:spcAft>
              <a:buClr>
                <a:srgbClr val="41AEBD"/>
              </a:buClr>
              <a:buSzTx/>
              <a:buFont typeface="Wingdings" panose="05000000000000000000" pitchFamily="2" charset="2"/>
              <a:buChar char="§"/>
              <a:tabLst/>
              <a:defRPr>
                <a:effectLst/>
              </a:defRPr>
            </a:lvl2pPr>
            <a:lvl3pPr marL="857250" marR="0" indent="-171450" algn="l" defTabSz="685800" rtl="0" eaLnBrk="1" fontAlgn="auto" latinLnBrk="0" hangingPunct="1">
              <a:lnSpc>
                <a:spcPct val="90000"/>
              </a:lnSpc>
              <a:spcBef>
                <a:spcPts val="375"/>
              </a:spcBef>
              <a:spcAft>
                <a:spcPts val="0"/>
              </a:spcAft>
              <a:buClr>
                <a:srgbClr val="97E9D5"/>
              </a:buClr>
              <a:buSzTx/>
              <a:buFont typeface="Arial" panose="020B0604020202020204" pitchFamily="34" charset="0"/>
              <a:buChar char="•"/>
              <a:tabLst/>
              <a:defRPr>
                <a:effectLst/>
              </a:defRPr>
            </a:lvl3pPr>
          </a:lstStyle>
          <a:p>
            <a:pPr marL="171450" marR="0" lvl="0" indent="-171450" algn="l" defTabSz="685800" rtl="0" eaLnBrk="1" fontAlgn="auto" latinLnBrk="0" hangingPunct="1">
              <a:lnSpc>
                <a:spcPct val="90000"/>
              </a:lnSpc>
              <a:spcBef>
                <a:spcPts val="750"/>
              </a:spcBef>
              <a:spcAft>
                <a:spcPts val="0"/>
              </a:spcAft>
              <a:buClr>
                <a:srgbClr val="97E9D5"/>
              </a:buClr>
              <a:buSzTx/>
              <a:buFont typeface="Wingdings" panose="05000000000000000000" pitchFamily="2" charset="2"/>
              <a:buChar char="§"/>
              <a:tabLst/>
              <a:defRPr/>
            </a:pPr>
            <a:r>
              <a:rPr kumimoji="0" lang="en-US" sz="2400" b="1"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outerShdw blurRad="38100" dist="38100" dir="2700000" algn="tl">
                    <a:srgbClr val="000000">
                      <a:alpha val="43137"/>
                    </a:srgbClr>
                  </a:outerShdw>
                </a:effectLst>
                <a:uLnTx/>
                <a:uFillTx/>
                <a:latin typeface="+mn-lt"/>
                <a:ea typeface="+mn-ea"/>
                <a:cs typeface="+mn-cs"/>
              </a:rPr>
              <a:t>Click to edit Master text styles</a:t>
            </a:r>
          </a:p>
          <a:p>
            <a:pPr marL="514350" marR="0" lvl="1" indent="-171450" algn="l" defTabSz="685800" rtl="0" eaLnBrk="1" fontAlgn="auto" latinLnBrk="0" hangingPunct="1">
              <a:lnSpc>
                <a:spcPct val="90000"/>
              </a:lnSpc>
              <a:spcBef>
                <a:spcPts val="375"/>
              </a:spcBef>
              <a:spcAft>
                <a:spcPts val="0"/>
              </a:spcAft>
              <a:buClr>
                <a:srgbClr val="41AEBD"/>
              </a:buClr>
              <a:buSzTx/>
              <a:buFont typeface="Wingdings" panose="05000000000000000000" pitchFamily="2" charset="2"/>
              <a:buChar char="§"/>
              <a:tabLst/>
              <a:defRPr/>
            </a:pPr>
            <a:r>
              <a:rPr kumimoji="0" lang="en-US" sz="20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Second level</a:t>
            </a:r>
          </a:p>
          <a:p>
            <a:pPr marL="857250" marR="0" lvl="2" indent="-171450" algn="l" defTabSz="685800" rtl="0" eaLnBrk="1" fontAlgn="auto" latinLnBrk="0" hangingPunct="1">
              <a:lnSpc>
                <a:spcPct val="90000"/>
              </a:lnSpc>
              <a:spcBef>
                <a:spcPts val="375"/>
              </a:spcBef>
              <a:spcAft>
                <a:spcPts val="0"/>
              </a:spcAft>
              <a:buClr>
                <a:srgbClr val="97E9D5"/>
              </a:buClr>
              <a:buSzTx/>
              <a:buFont typeface="Arial" panose="020B0604020202020204" pitchFamily="34" charset="0"/>
              <a:buChar char="•"/>
              <a:tabLst/>
              <a:defRPr/>
            </a:pPr>
            <a:r>
              <a:rPr kumimoji="0" lang="en-US" sz="18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Third level</a:t>
            </a:r>
          </a:p>
          <a:p>
            <a:pPr lvl="0"/>
            <a:endParaRPr lang="en-US" dirty="0"/>
          </a:p>
        </p:txBody>
      </p:sp>
      <p:cxnSp>
        <p:nvCxnSpPr>
          <p:cNvPr id="7" name="Straight Connector 6"/>
          <p:cNvCxnSpPr/>
          <p:nvPr userDrawn="1"/>
        </p:nvCxnSpPr>
        <p:spPr>
          <a:xfrm>
            <a:off x="840000" y="1371600"/>
            <a:ext cx="767535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85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pPr/>
              <a:t>2/21/2019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304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solidFill>
                  <a:schemeClr val="accent2"/>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lvl1pPr marL="171450" marR="0" indent="-171450" algn="l" defTabSz="685800" rtl="0" eaLnBrk="1" fontAlgn="auto" latinLnBrk="0" hangingPunct="1">
              <a:lnSpc>
                <a:spcPct val="90000"/>
              </a:lnSpc>
              <a:spcBef>
                <a:spcPts val="750"/>
              </a:spcBef>
              <a:spcAft>
                <a:spcPts val="0"/>
              </a:spcAft>
              <a:buClr>
                <a:srgbClr val="97E9D5"/>
              </a:buClr>
              <a:buSzTx/>
              <a:buFont typeface="Wingdings" panose="05000000000000000000" pitchFamily="2" charset="2"/>
              <a:buChar char="§"/>
              <a:tabLst/>
              <a:defRPr/>
            </a:lvl1pPr>
            <a:lvl2pPr marL="514350" marR="0" indent="-171450" algn="l" defTabSz="685800" rtl="0" eaLnBrk="1" fontAlgn="auto" latinLnBrk="0" hangingPunct="1">
              <a:lnSpc>
                <a:spcPct val="90000"/>
              </a:lnSpc>
              <a:spcBef>
                <a:spcPts val="375"/>
              </a:spcBef>
              <a:spcAft>
                <a:spcPts val="0"/>
              </a:spcAft>
              <a:buClr>
                <a:srgbClr val="41AEBD"/>
              </a:buClr>
              <a:buSzTx/>
              <a:buFont typeface="Wingdings" panose="05000000000000000000" pitchFamily="2" charset="2"/>
              <a:buChar char="§"/>
              <a:tabLst/>
              <a:defRPr/>
            </a:lvl2pPr>
            <a:lvl3pPr marL="857250" marR="0" indent="-171450" algn="l" defTabSz="685800" rtl="0" eaLnBrk="1" fontAlgn="auto" latinLnBrk="0" hangingPunct="1">
              <a:lnSpc>
                <a:spcPct val="90000"/>
              </a:lnSpc>
              <a:spcBef>
                <a:spcPts val="375"/>
              </a:spcBef>
              <a:spcAft>
                <a:spcPts val="0"/>
              </a:spcAft>
              <a:buClr>
                <a:srgbClr val="97E9D5"/>
              </a:buClr>
              <a:buSzTx/>
              <a:buFont typeface="Arial" panose="020B0604020202020204" pitchFamily="34" charset="0"/>
              <a:buChar char="•"/>
              <a:tabLst/>
              <a:defRPr/>
            </a:lvl3pPr>
          </a:lstStyle>
          <a:p>
            <a:pPr marL="171450" marR="0" lvl="0" indent="-171450" algn="l" defTabSz="685800" rtl="0" eaLnBrk="1" fontAlgn="auto" latinLnBrk="0" hangingPunct="1">
              <a:lnSpc>
                <a:spcPct val="90000"/>
              </a:lnSpc>
              <a:spcBef>
                <a:spcPts val="750"/>
              </a:spcBef>
              <a:spcAft>
                <a:spcPts val="0"/>
              </a:spcAft>
              <a:buClr>
                <a:srgbClr val="97E9D5"/>
              </a:buClr>
              <a:buSzTx/>
              <a:buFont typeface="Wingdings" panose="05000000000000000000" pitchFamily="2" charset="2"/>
              <a:buChar char="§"/>
              <a:tabLst/>
              <a:defRPr/>
            </a:pPr>
            <a:r>
              <a:rPr kumimoji="0" lang="en-US" sz="2400" b="1"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outerShdw blurRad="38100" dist="38100" dir="2700000" algn="tl">
                    <a:srgbClr val="000000">
                      <a:alpha val="43137"/>
                    </a:srgbClr>
                  </a:outerShdw>
                </a:effectLst>
                <a:uLnTx/>
                <a:uFillTx/>
                <a:latin typeface="+mn-lt"/>
                <a:ea typeface="+mn-ea"/>
                <a:cs typeface="+mn-cs"/>
              </a:rPr>
              <a:t>Click to edit Master text styles</a:t>
            </a:r>
          </a:p>
          <a:p>
            <a:pPr marL="514350" marR="0" lvl="1" indent="-171450" algn="l" defTabSz="685800" rtl="0" eaLnBrk="1" fontAlgn="auto" latinLnBrk="0" hangingPunct="1">
              <a:lnSpc>
                <a:spcPct val="90000"/>
              </a:lnSpc>
              <a:spcBef>
                <a:spcPts val="375"/>
              </a:spcBef>
              <a:spcAft>
                <a:spcPts val="0"/>
              </a:spcAft>
              <a:buClr>
                <a:srgbClr val="41AEBD"/>
              </a:buClr>
              <a:buSzTx/>
              <a:buFont typeface="Wingdings" panose="05000000000000000000" pitchFamily="2" charset="2"/>
              <a:buChar char="§"/>
              <a:tabLst/>
              <a:defRPr/>
            </a:pPr>
            <a:r>
              <a:rPr kumimoji="0" lang="en-US" sz="20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Second level</a:t>
            </a:r>
          </a:p>
          <a:p>
            <a:pPr marL="857250" marR="0" lvl="2" indent="-171450" algn="l" defTabSz="685800" rtl="0" eaLnBrk="1" fontAlgn="auto" latinLnBrk="0" hangingPunct="1">
              <a:lnSpc>
                <a:spcPct val="90000"/>
              </a:lnSpc>
              <a:spcBef>
                <a:spcPts val="375"/>
              </a:spcBef>
              <a:spcAft>
                <a:spcPts val="0"/>
              </a:spcAft>
              <a:buClr>
                <a:srgbClr val="97E9D5"/>
              </a:buClr>
              <a:buSzTx/>
              <a:buFont typeface="Arial" panose="020B0604020202020204" pitchFamily="34" charset="0"/>
              <a:buChar char="•"/>
              <a:tabLst/>
              <a:defRPr/>
            </a:pPr>
            <a:r>
              <a:rPr kumimoji="0" lang="en-US" sz="18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Third level</a:t>
            </a:r>
          </a:p>
          <a:p>
            <a:pPr lvl="0"/>
            <a:endParaRPr lang="en-US" dirty="0"/>
          </a:p>
        </p:txBody>
      </p:sp>
      <p:sp>
        <p:nvSpPr>
          <p:cNvPr id="4" name="Content Placeholder 3"/>
          <p:cNvSpPr>
            <a:spLocks noGrp="1"/>
          </p:cNvSpPr>
          <p:nvPr>
            <p:ph sz="half" idx="2"/>
          </p:nvPr>
        </p:nvSpPr>
        <p:spPr>
          <a:xfrm>
            <a:off x="4739880" y="1825625"/>
            <a:ext cx="3775470" cy="4351338"/>
          </a:xfrm>
        </p:spPr>
        <p:txBody>
          <a:bodyPr/>
          <a:lstStyle>
            <a:lvl1pPr marL="171450" marR="0" indent="-171450" algn="l" defTabSz="685800" rtl="0" eaLnBrk="1" fontAlgn="auto" latinLnBrk="0" hangingPunct="1">
              <a:lnSpc>
                <a:spcPct val="90000"/>
              </a:lnSpc>
              <a:spcBef>
                <a:spcPts val="750"/>
              </a:spcBef>
              <a:spcAft>
                <a:spcPts val="0"/>
              </a:spcAft>
              <a:buClr>
                <a:srgbClr val="97E9D5"/>
              </a:buClr>
              <a:buSzTx/>
              <a:buFont typeface="Wingdings" panose="05000000000000000000" pitchFamily="2" charset="2"/>
              <a:buChar char="§"/>
              <a:tabLst/>
              <a:defRPr/>
            </a:lvl1pPr>
            <a:lvl2pPr marL="514350" marR="0" indent="-171450" algn="l" defTabSz="685800" rtl="0" eaLnBrk="1" fontAlgn="auto" latinLnBrk="0" hangingPunct="1">
              <a:lnSpc>
                <a:spcPct val="90000"/>
              </a:lnSpc>
              <a:spcBef>
                <a:spcPts val="375"/>
              </a:spcBef>
              <a:spcAft>
                <a:spcPts val="0"/>
              </a:spcAft>
              <a:buClr>
                <a:srgbClr val="41AEBD"/>
              </a:buClr>
              <a:buSzTx/>
              <a:buFont typeface="Wingdings" panose="05000000000000000000" pitchFamily="2" charset="2"/>
              <a:buChar char="§"/>
              <a:tabLst/>
              <a:defRPr/>
            </a:lvl2pPr>
            <a:lvl3pPr marL="857250" marR="0" indent="-171450" algn="l" defTabSz="685800" rtl="0" eaLnBrk="1" fontAlgn="auto" latinLnBrk="0" hangingPunct="1">
              <a:lnSpc>
                <a:spcPct val="90000"/>
              </a:lnSpc>
              <a:spcBef>
                <a:spcPts val="375"/>
              </a:spcBef>
              <a:spcAft>
                <a:spcPts val="0"/>
              </a:spcAft>
              <a:buClr>
                <a:srgbClr val="97E9D5"/>
              </a:buClr>
              <a:buSzTx/>
              <a:buFont typeface="Arial" panose="020B0604020202020204" pitchFamily="34" charset="0"/>
              <a:buChar char="•"/>
              <a:tabLst/>
              <a:defRPr/>
            </a:lvl3pPr>
          </a:lstStyle>
          <a:p>
            <a:pPr marL="171450" marR="0" lvl="0" indent="-171450" algn="l" defTabSz="685800" rtl="0" eaLnBrk="1" fontAlgn="auto" latinLnBrk="0" hangingPunct="1">
              <a:lnSpc>
                <a:spcPct val="90000"/>
              </a:lnSpc>
              <a:spcBef>
                <a:spcPts val="750"/>
              </a:spcBef>
              <a:spcAft>
                <a:spcPts val="0"/>
              </a:spcAft>
              <a:buClr>
                <a:srgbClr val="97E9D5"/>
              </a:buClr>
              <a:buSzTx/>
              <a:buFont typeface="Wingdings" panose="05000000000000000000" pitchFamily="2" charset="2"/>
              <a:buChar char="§"/>
              <a:tabLst/>
              <a:defRPr/>
            </a:pPr>
            <a:r>
              <a:rPr kumimoji="0" lang="en-US" sz="2400" b="1"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outerShdw blurRad="38100" dist="38100" dir="2700000" algn="tl">
                    <a:srgbClr val="000000">
                      <a:alpha val="43137"/>
                    </a:srgbClr>
                  </a:outerShdw>
                </a:effectLst>
                <a:uLnTx/>
                <a:uFillTx/>
                <a:latin typeface="+mn-lt"/>
                <a:ea typeface="+mn-ea"/>
                <a:cs typeface="+mn-cs"/>
              </a:rPr>
              <a:t>Click to edit Master text styles</a:t>
            </a:r>
          </a:p>
          <a:p>
            <a:pPr marL="514350" marR="0" lvl="1" indent="-171450" algn="l" defTabSz="685800" rtl="0" eaLnBrk="1" fontAlgn="auto" latinLnBrk="0" hangingPunct="1">
              <a:lnSpc>
                <a:spcPct val="90000"/>
              </a:lnSpc>
              <a:spcBef>
                <a:spcPts val="375"/>
              </a:spcBef>
              <a:spcAft>
                <a:spcPts val="0"/>
              </a:spcAft>
              <a:buClr>
                <a:srgbClr val="41AEBD"/>
              </a:buClr>
              <a:buSzTx/>
              <a:buFont typeface="Wingdings" panose="05000000000000000000" pitchFamily="2" charset="2"/>
              <a:buChar char="§"/>
              <a:tabLst/>
              <a:defRPr/>
            </a:pPr>
            <a:r>
              <a:rPr kumimoji="0" lang="en-US" sz="20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Second level</a:t>
            </a:r>
          </a:p>
          <a:p>
            <a:pPr marL="857250" marR="0" lvl="2" indent="-171450" algn="l" defTabSz="685800" rtl="0" eaLnBrk="1" fontAlgn="auto" latinLnBrk="0" hangingPunct="1">
              <a:lnSpc>
                <a:spcPct val="90000"/>
              </a:lnSpc>
              <a:spcBef>
                <a:spcPts val="375"/>
              </a:spcBef>
              <a:spcAft>
                <a:spcPts val="0"/>
              </a:spcAft>
              <a:buClr>
                <a:srgbClr val="97E9D5"/>
              </a:buClr>
              <a:buSzTx/>
              <a:buFont typeface="Arial" panose="020B0604020202020204" pitchFamily="34" charset="0"/>
              <a:buChar char="•"/>
              <a:tabLst/>
              <a:defRPr/>
            </a:pPr>
            <a:r>
              <a:rPr kumimoji="0" lang="en-US" sz="18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Third level</a:t>
            </a:r>
          </a:p>
          <a:p>
            <a:pPr lvl="0"/>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pPr/>
              <a:t>2/21/2019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8" name="Straight Connector 7"/>
          <p:cNvCxnSpPr/>
          <p:nvPr userDrawn="1"/>
        </p:nvCxnSpPr>
        <p:spPr>
          <a:xfrm>
            <a:off x="840000" y="1371600"/>
            <a:ext cx="767535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06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pPr/>
              <a:t>2/21/2019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0" name="Straight Connector 9"/>
          <p:cNvCxnSpPr/>
          <p:nvPr userDrawn="1"/>
        </p:nvCxnSpPr>
        <p:spPr>
          <a:xfrm>
            <a:off x="840000" y="1371600"/>
            <a:ext cx="767535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83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pPr/>
              <a:t>2/21/2019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6" name="Straight Connector 5"/>
          <p:cNvCxnSpPr/>
          <p:nvPr userDrawn="1"/>
        </p:nvCxnSpPr>
        <p:spPr>
          <a:xfrm>
            <a:off x="840000" y="1371600"/>
            <a:ext cx="767535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04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pPr/>
              <a:t>2/21/2019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93494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pPr/>
              <a:t>2/21/2019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55937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pPr/>
              <a:t>2/21/2019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42225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
                <a:srgbClr val="97E9D5"/>
              </a:buClr>
              <a:buSzTx/>
              <a:buFont typeface="Wingdings" panose="05000000000000000000" pitchFamily="2" charset="2"/>
              <a:buChar char="§"/>
              <a:tabLst/>
              <a:defRPr/>
            </a:pPr>
            <a:r>
              <a:rPr kumimoji="0" lang="en-US" sz="2400" b="1"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outerShdw blurRad="38100" dist="38100" dir="2700000" algn="tl">
                    <a:srgbClr val="000000">
                      <a:alpha val="43137"/>
                    </a:srgbClr>
                  </a:outerShdw>
                </a:effectLst>
                <a:uLnTx/>
                <a:uFillTx/>
                <a:latin typeface="+mn-lt"/>
                <a:ea typeface="+mn-ea"/>
                <a:cs typeface="+mn-cs"/>
              </a:rPr>
              <a:t>Click to edit Master text styles</a:t>
            </a:r>
          </a:p>
          <a:p>
            <a:pPr marL="514350" marR="0" lvl="1" indent="-171450" algn="l" defTabSz="685800" rtl="0" eaLnBrk="1" fontAlgn="auto" latinLnBrk="0" hangingPunct="1">
              <a:lnSpc>
                <a:spcPct val="90000"/>
              </a:lnSpc>
              <a:spcBef>
                <a:spcPts val="375"/>
              </a:spcBef>
              <a:spcAft>
                <a:spcPts val="0"/>
              </a:spcAft>
              <a:buClr>
                <a:srgbClr val="41AEBD"/>
              </a:buClr>
              <a:buSzTx/>
              <a:buFont typeface="Wingdings" panose="05000000000000000000" pitchFamily="2" charset="2"/>
              <a:buChar char="§"/>
              <a:tabLst/>
              <a:defRPr/>
            </a:pPr>
            <a:r>
              <a:rPr kumimoji="0" lang="en-US" sz="20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Second level</a:t>
            </a:r>
          </a:p>
          <a:p>
            <a:pPr marL="857250" marR="0" lvl="2" indent="-171450" algn="l" defTabSz="685800" rtl="0" eaLnBrk="1" fontAlgn="auto" latinLnBrk="0" hangingPunct="1">
              <a:lnSpc>
                <a:spcPct val="90000"/>
              </a:lnSpc>
              <a:spcBef>
                <a:spcPts val="375"/>
              </a:spcBef>
              <a:spcAft>
                <a:spcPts val="0"/>
              </a:spcAft>
              <a:buClr>
                <a:srgbClr val="97E9D5"/>
              </a:buClr>
              <a:buSzTx/>
              <a:buFont typeface="Arial" panose="020B0604020202020204" pitchFamily="34" charset="0"/>
              <a:buChar char="•"/>
              <a:tabLst/>
              <a:defRPr/>
            </a:pPr>
            <a:r>
              <a:rPr kumimoji="0" lang="en-US" sz="1800" b="0" i="0" u="none" strike="noStrike" kern="1200" cap="none" spc="0" normalizeH="0" baseline="0" noProof="0" dirty="0" smtClean="0">
                <a:ln>
                  <a:noFill/>
                </a:ln>
                <a:gradFill>
                  <a:gsLst>
                    <a:gs pos="34000">
                      <a:prstClr val="white">
                        <a:lumMod val="93000"/>
                      </a:prstClr>
                    </a:gs>
                    <a:gs pos="0">
                      <a:prstClr val="black">
                        <a:lumMod val="25000"/>
                        <a:lumOff val="75000"/>
                      </a:prstClr>
                    </a:gs>
                    <a:gs pos="100000">
                      <a:srgbClr val="94D7E4">
                        <a:lumMod val="0"/>
                        <a:lumOff val="100000"/>
                      </a:srgbClr>
                    </a:gs>
                  </a:gsLst>
                  <a:lin ang="4800000" scaled="0"/>
                </a:gradFill>
                <a:effectLst/>
                <a:uLnTx/>
                <a:uFillTx/>
                <a:latin typeface="+mn-lt"/>
                <a:ea typeface="+mn-ea"/>
                <a:cs typeface="+mn-cs"/>
              </a:rPr>
              <a:t>Third level</a:t>
            </a:r>
          </a:p>
          <a:p>
            <a:pPr lvl="0"/>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pPr/>
              <a:t>2/21/2019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244053045"/>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685800" rtl="0" eaLnBrk="1" latinLnBrk="0" hangingPunct="1">
        <a:lnSpc>
          <a:spcPct val="90000"/>
        </a:lnSpc>
        <a:spcBef>
          <a:spcPct val="0"/>
        </a:spcBef>
        <a:buNone/>
        <a:defRPr sz="4000" b="1" kern="1200">
          <a:solidFill>
            <a:schemeClr val="accent2"/>
          </a:solidFill>
          <a:effectLst>
            <a:outerShdw blurRad="38100" dist="38100" dir="2700000" algn="tl">
              <a:srgbClr val="000000">
                <a:alpha val="43137"/>
              </a:srgbClr>
            </a:outerShdw>
          </a:effectLst>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
          <a:srgbClr val="97E9D5"/>
        </a:buClr>
        <a:buSzTx/>
        <a:buFont typeface="Wingdings" panose="05000000000000000000" pitchFamily="2" charset="2"/>
        <a:buChar char="§"/>
        <a:tabLst/>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effectLst/>
          <a:latin typeface="+mn-lt"/>
          <a:ea typeface="+mn-ea"/>
          <a:cs typeface="+mn-cs"/>
        </a:defRPr>
      </a:lvl1pPr>
      <a:lvl2pPr marL="514350" marR="0" indent="-171450" algn="l" defTabSz="685800" rtl="0" eaLnBrk="1" fontAlgn="auto" latinLnBrk="0" hangingPunct="1">
        <a:lnSpc>
          <a:spcPct val="90000"/>
        </a:lnSpc>
        <a:spcBef>
          <a:spcPts val="375"/>
        </a:spcBef>
        <a:spcAft>
          <a:spcPts val="0"/>
        </a:spcAft>
        <a:buClr>
          <a:srgbClr val="41AEBD"/>
        </a:buClr>
        <a:buSzTx/>
        <a:buFont typeface="Wingdings" panose="05000000000000000000" pitchFamily="2" charset="2"/>
        <a:buChar char="§"/>
        <a:tabLst/>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effectLst/>
          <a:latin typeface="+mn-lt"/>
          <a:ea typeface="+mn-ea"/>
          <a:cs typeface="+mn-cs"/>
        </a:defRPr>
      </a:lvl2pPr>
      <a:lvl3pPr marL="857250" marR="0" indent="-171450" algn="l" defTabSz="685800" rtl="0" eaLnBrk="1" fontAlgn="auto" latinLnBrk="0" hangingPunct="1">
        <a:lnSpc>
          <a:spcPct val="90000"/>
        </a:lnSpc>
        <a:spcBef>
          <a:spcPts val="375"/>
        </a:spcBef>
        <a:spcAft>
          <a:spcPts val="0"/>
        </a:spcAft>
        <a:buClr>
          <a:srgbClr val="97E9D5"/>
        </a:buClr>
        <a:buSzTx/>
        <a:buFont typeface="Arial" panose="020B0604020202020204" pitchFamily="34" charset="0"/>
        <a:buChar char="•"/>
        <a:tabLst/>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effectLst/>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6917" y="2442217"/>
            <a:ext cx="4166140" cy="656590"/>
          </a:xfrm>
          <a:prstGeom prst="rect">
            <a:avLst/>
          </a:prstGeom>
          <a:noFill/>
        </p:spPr>
        <p:txBody>
          <a:bodyPr wrap="none" rtlCol="0">
            <a:spAutoFit/>
          </a:bodyPr>
          <a:lstStyle/>
          <a:p>
            <a:pPr algn="ctr">
              <a:lnSpc>
                <a:spcPts val="4400"/>
              </a:lnSpc>
            </a:pPr>
            <a:r>
              <a:rPr lang="en-US" sz="4000" b="1" spc="-150" dirty="0" smtClean="0">
                <a:solidFill>
                  <a:srgbClr val="97E9D5"/>
                </a:solidFill>
                <a:effectLst>
                  <a:outerShdw blurRad="38100" dist="38100" dir="2700000" algn="tl">
                    <a:srgbClr val="000000">
                      <a:alpha val="43137"/>
                    </a:srgbClr>
                  </a:outerShdw>
                </a:effectLst>
              </a:rPr>
              <a:t>The Role of Nursing</a:t>
            </a:r>
          </a:p>
        </p:txBody>
      </p:sp>
      <p:pic>
        <p:nvPicPr>
          <p:cNvPr id="6" name="Picture 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162748" y="3676564"/>
            <a:ext cx="2840019" cy="2358476"/>
          </a:xfrm>
          <a:prstGeom prst="rect">
            <a:avLst/>
          </a:prstGeom>
          <a:effectLst>
            <a:outerShdw blurRad="76200" dist="38100" dir="2700000" algn="tl" rotWithShape="0">
              <a:prstClr val="black">
                <a:alpha val="50000"/>
              </a:prstClr>
            </a:outerShdw>
          </a:effectLst>
        </p:spPr>
      </p:pic>
      <p:sp>
        <p:nvSpPr>
          <p:cNvPr id="8" name="TextBox 7"/>
          <p:cNvSpPr txBox="1"/>
          <p:nvPr/>
        </p:nvSpPr>
        <p:spPr>
          <a:xfrm>
            <a:off x="1229038" y="500983"/>
            <a:ext cx="6741899" cy="1446550"/>
          </a:xfrm>
          <a:prstGeom prst="rect">
            <a:avLst/>
          </a:prstGeom>
          <a:noFill/>
        </p:spPr>
        <p:txBody>
          <a:bodyPr wrap="square" rtlCol="0">
            <a:spAutoFit/>
          </a:bodyPr>
          <a:lstStyle/>
          <a:p>
            <a:pPr algn="ctr"/>
            <a:r>
              <a:rPr lang="en-US" sz="4400" b="1" spc="-150" dirty="0">
                <a:effectLst>
                  <a:outerShdw blurRad="38100" dist="38100" dir="2700000" algn="tl">
                    <a:srgbClr val="000000">
                      <a:alpha val="43137"/>
                    </a:srgbClr>
                  </a:outerShdw>
                </a:effectLst>
              </a:rPr>
              <a:t>Case Studies &amp; </a:t>
            </a:r>
            <a:br>
              <a:rPr lang="en-US" sz="4400" b="1" spc="-150" dirty="0">
                <a:effectLst>
                  <a:outerShdw blurRad="38100" dist="38100" dir="2700000" algn="tl">
                    <a:srgbClr val="000000">
                      <a:alpha val="43137"/>
                    </a:srgbClr>
                  </a:outerShdw>
                </a:effectLst>
              </a:rPr>
            </a:br>
            <a:r>
              <a:rPr lang="en-US" sz="4400" b="1" spc="-150" dirty="0">
                <a:effectLst>
                  <a:outerShdw blurRad="38100" dist="38100" dir="2700000" algn="tl">
                    <a:srgbClr val="000000">
                      <a:alpha val="43137"/>
                    </a:srgbClr>
                  </a:outerShdw>
                </a:effectLst>
              </a:rPr>
              <a:t>Symptomatic Management</a:t>
            </a:r>
            <a:endParaRPr lang="en-US" sz="4400" dirty="0"/>
          </a:p>
        </p:txBody>
      </p:sp>
      <p:cxnSp>
        <p:nvCxnSpPr>
          <p:cNvPr id="7" name="Straight Connector 6"/>
          <p:cNvCxnSpPr/>
          <p:nvPr/>
        </p:nvCxnSpPr>
        <p:spPr>
          <a:xfrm>
            <a:off x="345036" y="2151271"/>
            <a:ext cx="8364437"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529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3: </a:t>
            </a:r>
            <a:r>
              <a:rPr lang="en-US" dirty="0">
                <a:solidFill>
                  <a:schemeClr val="tx2"/>
                </a:solidFill>
              </a:rPr>
              <a:t>Michael</a:t>
            </a:r>
          </a:p>
        </p:txBody>
      </p:sp>
      <p:sp>
        <p:nvSpPr>
          <p:cNvPr id="3" name="Content Placeholder 2"/>
          <p:cNvSpPr>
            <a:spLocks noGrp="1"/>
          </p:cNvSpPr>
          <p:nvPr>
            <p:ph idx="1"/>
          </p:nvPr>
        </p:nvSpPr>
        <p:spPr>
          <a:xfrm>
            <a:off x="840000" y="1622236"/>
            <a:ext cx="7675350" cy="4887203"/>
          </a:xfrm>
        </p:spPr>
        <p:txBody>
          <a:bodyPr>
            <a:normAutofit lnSpcReduction="10000"/>
          </a:bodyPr>
          <a:lstStyle/>
          <a:p>
            <a:pPr>
              <a:lnSpc>
                <a:spcPct val="100000"/>
              </a:lnSpc>
            </a:pPr>
            <a:r>
              <a:rPr lang="en-CA" altLang="en-US" b="1" dirty="0" smtClean="0">
                <a:effectLst>
                  <a:outerShdw blurRad="38100" dist="38100" dir="2700000" algn="tl">
                    <a:srgbClr val="000000">
                      <a:alpha val="43137"/>
                    </a:srgbClr>
                  </a:outerShdw>
                </a:effectLst>
              </a:rPr>
              <a:t>28-year-old single man working as an electrician</a:t>
            </a:r>
          </a:p>
          <a:p>
            <a:pPr>
              <a:lnSpc>
                <a:spcPct val="100000"/>
              </a:lnSpc>
            </a:pPr>
            <a:r>
              <a:rPr lang="en-CA" altLang="en-US" b="1" dirty="0" smtClean="0">
                <a:effectLst>
                  <a:outerShdw blurRad="38100" dist="38100" dir="2700000" algn="tl">
                    <a:srgbClr val="000000">
                      <a:alpha val="43137"/>
                    </a:srgbClr>
                  </a:outerShdw>
                </a:effectLst>
              </a:rPr>
              <a:t>2 year history of relapsing remitting MS</a:t>
            </a:r>
          </a:p>
          <a:p>
            <a:pPr>
              <a:lnSpc>
                <a:spcPct val="100000"/>
              </a:lnSpc>
            </a:pPr>
            <a:r>
              <a:rPr lang="en-CA" altLang="en-US" b="1" dirty="0" smtClean="0">
                <a:effectLst>
                  <a:outerShdw blurRad="38100" dist="38100" dir="2700000" algn="tl">
                    <a:srgbClr val="000000">
                      <a:alpha val="43137"/>
                    </a:srgbClr>
                  </a:outerShdw>
                </a:effectLst>
              </a:rPr>
              <a:t>Initial symptoms</a:t>
            </a:r>
          </a:p>
          <a:p>
            <a:pPr lvl="1">
              <a:lnSpc>
                <a:spcPct val="100000"/>
              </a:lnSpc>
            </a:pPr>
            <a:r>
              <a:rPr lang="en-CA" altLang="en-US" b="1" dirty="0">
                <a:effectLst>
                  <a:outerShdw blurRad="38100" dist="38100" dir="2700000" algn="tl">
                    <a:srgbClr val="000000">
                      <a:alpha val="43137"/>
                    </a:srgbClr>
                  </a:outerShdw>
                </a:effectLst>
              </a:rPr>
              <a:t>Transverse myelitis</a:t>
            </a:r>
          </a:p>
          <a:p>
            <a:pPr lvl="1">
              <a:lnSpc>
                <a:spcPct val="100000"/>
              </a:lnSpc>
            </a:pPr>
            <a:r>
              <a:rPr lang="en-CA" altLang="en-US" b="1" dirty="0">
                <a:effectLst>
                  <a:outerShdw blurRad="38100" dist="38100" dir="2700000" algn="tl">
                    <a:srgbClr val="000000">
                      <a:alpha val="43137"/>
                    </a:srgbClr>
                  </a:outerShdw>
                </a:effectLst>
              </a:rPr>
              <a:t>6 months later, optic </a:t>
            </a:r>
            <a:r>
              <a:rPr lang="en-CA" altLang="en-US" b="1" dirty="0" smtClean="0">
                <a:effectLst>
                  <a:outerShdw blurRad="38100" dist="38100" dir="2700000" algn="tl">
                    <a:srgbClr val="000000">
                      <a:alpha val="43137"/>
                    </a:srgbClr>
                  </a:outerShdw>
                </a:effectLst>
              </a:rPr>
              <a:t>neuritis</a:t>
            </a:r>
          </a:p>
          <a:p>
            <a:pPr>
              <a:lnSpc>
                <a:spcPct val="100000"/>
              </a:lnSpc>
            </a:pPr>
            <a:r>
              <a:rPr lang="en-CA" altLang="en-US" b="1" dirty="0" smtClean="0">
                <a:effectLst>
                  <a:outerShdw blurRad="38100" dist="38100" dir="2700000" algn="tl">
                    <a:srgbClr val="000000">
                      <a:alpha val="43137"/>
                    </a:srgbClr>
                  </a:outerShdw>
                </a:effectLst>
              </a:rPr>
              <a:t>Shortly after diagnosis, began</a:t>
            </a:r>
          </a:p>
          <a:p>
            <a:pPr lvl="1">
              <a:lnSpc>
                <a:spcPct val="100000"/>
              </a:lnSpc>
            </a:pPr>
            <a:r>
              <a:rPr lang="en-CA" altLang="en-US" b="1" dirty="0" smtClean="0">
                <a:effectLst>
                  <a:outerShdw blurRad="38100" dist="38100" dir="2700000" algn="tl">
                    <a:srgbClr val="000000">
                      <a:alpha val="43137"/>
                    </a:srgbClr>
                  </a:outerShdw>
                </a:effectLst>
              </a:rPr>
              <a:t>High dose interferon beta 1-a </a:t>
            </a:r>
            <a:r>
              <a:rPr lang="en-CA" altLang="en-US" b="1" dirty="0" err="1" smtClean="0">
                <a:effectLst>
                  <a:outerShdw blurRad="38100" dist="38100" dir="2700000" algn="tl">
                    <a:srgbClr val="000000">
                      <a:alpha val="43137"/>
                    </a:srgbClr>
                  </a:outerShdw>
                </a:effectLst>
              </a:rPr>
              <a:t>sc</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Rebif</a:t>
            </a:r>
            <a:r>
              <a:rPr lang="en-CA" altLang="en-US" b="1" dirty="0" smtClean="0">
                <a:effectLst>
                  <a:outerShdw blurRad="38100" dist="38100" dir="2700000" algn="tl">
                    <a:srgbClr val="000000">
                      <a:alpha val="43137"/>
                    </a:srgbClr>
                  </a:outerShdw>
                </a:effectLst>
              </a:rPr>
              <a:t>)</a:t>
            </a:r>
          </a:p>
          <a:p>
            <a:pPr lvl="1">
              <a:lnSpc>
                <a:spcPct val="100000"/>
              </a:lnSpc>
            </a:pPr>
            <a:r>
              <a:rPr lang="en-CA" altLang="en-US" b="1" dirty="0" smtClean="0">
                <a:effectLst>
                  <a:outerShdw blurRad="38100" dist="38100" dir="2700000" algn="tl">
                    <a:srgbClr val="000000">
                      <a:alpha val="43137"/>
                    </a:srgbClr>
                  </a:outerShdw>
                </a:effectLst>
              </a:rPr>
              <a:t>No difficulties with self-injection</a:t>
            </a:r>
          </a:p>
          <a:p>
            <a:pPr lvl="1">
              <a:lnSpc>
                <a:spcPct val="100000"/>
              </a:lnSpc>
            </a:pPr>
            <a:r>
              <a:rPr lang="en-CA" altLang="en-US" b="1" dirty="0" smtClean="0">
                <a:effectLst>
                  <a:outerShdw blurRad="38100" dist="38100" dir="2700000" algn="tl">
                    <a:srgbClr val="000000">
                      <a:alpha val="43137"/>
                    </a:srgbClr>
                  </a:outerShdw>
                </a:effectLst>
              </a:rPr>
              <a:t>But unable to tolerate the flu-like symptoms</a:t>
            </a:r>
          </a:p>
          <a:p>
            <a:pPr lvl="1">
              <a:lnSpc>
                <a:spcPct val="100000"/>
              </a:lnSpc>
            </a:pPr>
            <a:r>
              <a:rPr lang="en-CA" altLang="en-US" b="1" dirty="0" smtClean="0">
                <a:effectLst>
                  <a:outerShdw blurRad="38100" dist="38100" dir="2700000" algn="tl">
                    <a:srgbClr val="000000">
                      <a:alpha val="43137"/>
                    </a:srgbClr>
                  </a:outerShdw>
                </a:effectLst>
              </a:rPr>
              <a:t>Adherence to therapy sub-optimal</a:t>
            </a:r>
          </a:p>
          <a:p>
            <a:pPr>
              <a:lnSpc>
                <a:spcPct val="100000"/>
              </a:lnSpc>
            </a:pPr>
            <a:r>
              <a:rPr lang="en-CA" altLang="en-US" b="1" dirty="0" smtClean="0">
                <a:effectLst>
                  <a:outerShdw blurRad="38100" dist="38100" dir="2700000" algn="tl">
                    <a:srgbClr val="000000">
                      <a:alpha val="43137"/>
                    </a:srgbClr>
                  </a:outerShdw>
                </a:effectLst>
              </a:rPr>
              <a:t>On advice from his maternal aunt, a naturopath, Michael considered more natural therapies and doubted the value of his current DMT</a:t>
            </a:r>
          </a:p>
        </p:txBody>
      </p:sp>
    </p:spTree>
    <p:extLst>
      <p:ext uri="{BB962C8B-B14F-4D97-AF65-F5344CB8AC3E}">
        <p14:creationId xmlns:p14="http://schemas.microsoft.com/office/powerpoint/2010/main" val="3225522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709" y="64250"/>
            <a:ext cx="7886700" cy="1483895"/>
          </a:xfrm>
        </p:spPr>
        <p:txBody>
          <a:bodyPr>
            <a:normAutofit/>
          </a:bodyPr>
          <a:lstStyle/>
          <a:p>
            <a:r>
              <a:rPr lang="en-US" dirty="0"/>
              <a:t>Case Study 3: </a:t>
            </a:r>
            <a:r>
              <a:rPr lang="en-US" dirty="0">
                <a:solidFill>
                  <a:schemeClr val="tx2"/>
                </a:solidFill>
              </a:rPr>
              <a:t>Michael</a:t>
            </a:r>
            <a:endParaRPr lang="en-US" dirty="0"/>
          </a:p>
        </p:txBody>
      </p:sp>
      <p:sp>
        <p:nvSpPr>
          <p:cNvPr id="3" name="Content Placeholder 2"/>
          <p:cNvSpPr>
            <a:spLocks noGrp="1"/>
          </p:cNvSpPr>
          <p:nvPr>
            <p:ph idx="1"/>
          </p:nvPr>
        </p:nvSpPr>
        <p:spPr>
          <a:xfrm>
            <a:off x="839999" y="1647728"/>
            <a:ext cx="8087869" cy="4988457"/>
          </a:xfrm>
        </p:spPr>
        <p:txBody>
          <a:bodyPr>
            <a:normAutofit lnSpcReduction="10000"/>
          </a:bodyPr>
          <a:lstStyle/>
          <a:p>
            <a:r>
              <a:rPr lang="en-CA" altLang="en-US" b="1" dirty="0" smtClean="0">
                <a:effectLst>
                  <a:outerShdw blurRad="38100" dist="38100" dir="2700000" algn="tl">
                    <a:srgbClr val="000000">
                      <a:alpha val="43137"/>
                    </a:srgbClr>
                  </a:outerShdw>
                </a:effectLst>
              </a:rPr>
              <a:t>10 months after initiation of interferon beta 1-a </a:t>
            </a:r>
            <a:r>
              <a:rPr lang="en-CA" altLang="en-US" b="1" dirty="0" err="1" smtClean="0">
                <a:effectLst>
                  <a:outerShdw blurRad="38100" dist="38100" dir="2700000" algn="tl">
                    <a:srgbClr val="000000">
                      <a:alpha val="43137"/>
                    </a:srgbClr>
                  </a:outerShdw>
                </a:effectLst>
              </a:rPr>
              <a:t>sc</a:t>
            </a:r>
            <a:r>
              <a:rPr lang="en-CA" altLang="en-US" b="1" dirty="0" smtClean="0">
                <a:effectLst>
                  <a:outerShdw blurRad="38100" dist="38100" dir="2700000" algn="tl">
                    <a:srgbClr val="000000">
                      <a:alpha val="43137"/>
                    </a:srgbClr>
                  </a:outerShdw>
                </a:effectLst>
              </a:rPr>
              <a:t>, Michael experienced an additional sensory relapse</a:t>
            </a:r>
          </a:p>
          <a:p>
            <a:r>
              <a:rPr lang="en-CA" altLang="en-US" b="1" dirty="0" smtClean="0">
                <a:effectLst>
                  <a:outerShdw blurRad="38100" dist="38100" dir="2700000" algn="tl">
                    <a:srgbClr val="000000">
                      <a:alpha val="43137"/>
                    </a:srgbClr>
                  </a:outerShdw>
                </a:effectLst>
              </a:rPr>
              <a:t>Follow-up MRI showed</a:t>
            </a:r>
          </a:p>
          <a:p>
            <a:pPr lvl="1"/>
            <a:r>
              <a:rPr lang="en-CA" altLang="en-US" b="1" dirty="0">
                <a:effectLst>
                  <a:outerShdw blurRad="38100" dist="38100" dir="2700000" algn="tl">
                    <a:srgbClr val="000000">
                      <a:alpha val="43137"/>
                    </a:srgbClr>
                  </a:outerShdw>
                </a:effectLst>
              </a:rPr>
              <a:t>Scattered new brain parenchymal white matter lesions in the right parietal lobe, bilateral frontal lobes, brainstem, and cerebellum</a:t>
            </a:r>
          </a:p>
          <a:p>
            <a:pPr lvl="1"/>
            <a:r>
              <a:rPr lang="en-CA" altLang="en-US" b="1" dirty="0">
                <a:effectLst>
                  <a:outerShdw blurRad="38100" dist="38100" dir="2700000" algn="tl">
                    <a:srgbClr val="000000">
                      <a:alpha val="43137"/>
                    </a:srgbClr>
                  </a:outerShdw>
                </a:effectLst>
              </a:rPr>
              <a:t>Several lesions were noted to </a:t>
            </a:r>
            <a:r>
              <a:rPr lang="en-CA" altLang="en-US" b="1" dirty="0" smtClean="0">
                <a:effectLst>
                  <a:outerShdw blurRad="38100" dist="38100" dir="2700000" algn="tl">
                    <a:srgbClr val="000000">
                      <a:alpha val="43137"/>
                    </a:srgbClr>
                  </a:outerShdw>
                </a:effectLst>
              </a:rPr>
              <a:t>enhance</a:t>
            </a:r>
          </a:p>
          <a:p>
            <a:r>
              <a:rPr lang="en-CA" altLang="en-US" b="1" dirty="0" smtClean="0">
                <a:effectLst>
                  <a:outerShdw blurRad="38100" dist="38100" dir="2700000" algn="tl">
                    <a:srgbClr val="000000">
                      <a:alpha val="43137"/>
                    </a:srgbClr>
                  </a:outerShdw>
                </a:effectLst>
              </a:rPr>
              <a:t>Neurologist recommended that he switch his DMT to </a:t>
            </a:r>
            <a:r>
              <a:rPr lang="en-CA" altLang="en-US" b="1" dirty="0" err="1" smtClean="0">
                <a:effectLst>
                  <a:outerShdw blurRad="38100" dist="38100" dir="2700000" algn="tl">
                    <a:srgbClr val="000000">
                      <a:alpha val="43137"/>
                    </a:srgbClr>
                  </a:outerShdw>
                </a:effectLst>
              </a:rPr>
              <a:t>natalizumab</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Tysabri</a:t>
            </a:r>
            <a:r>
              <a:rPr lang="en-CA" altLang="en-US" b="1" dirty="0" smtClean="0">
                <a:effectLst>
                  <a:outerShdw blurRad="38100" dist="38100" dir="2700000" algn="tl">
                    <a:srgbClr val="000000">
                      <a:alpha val="43137"/>
                    </a:srgbClr>
                  </a:outerShdw>
                </a:effectLst>
              </a:rPr>
              <a:t>) or </a:t>
            </a:r>
            <a:r>
              <a:rPr lang="en-CA" altLang="en-US" b="1" dirty="0" err="1" smtClean="0">
                <a:effectLst>
                  <a:outerShdw blurRad="38100" dist="38100" dir="2700000" algn="tl">
                    <a:srgbClr val="000000">
                      <a:alpha val="43137"/>
                    </a:srgbClr>
                  </a:outerShdw>
                </a:effectLst>
              </a:rPr>
              <a:t>fingolimod</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Gilenya</a:t>
            </a:r>
            <a:r>
              <a:rPr lang="en-CA" altLang="en-US" b="1" dirty="0" smtClean="0">
                <a:effectLst>
                  <a:outerShdw blurRad="38100" dist="38100" dir="2700000" algn="tl">
                    <a:srgbClr val="000000">
                      <a:alpha val="43137"/>
                    </a:srgbClr>
                  </a:outerShdw>
                </a:effectLst>
              </a:rPr>
              <a:t>)</a:t>
            </a:r>
          </a:p>
          <a:p>
            <a:r>
              <a:rPr lang="en-CA" altLang="en-US" b="1" dirty="0" smtClean="0">
                <a:effectLst>
                  <a:outerShdw blurRad="38100" dist="38100" dir="2700000" algn="tl">
                    <a:srgbClr val="000000">
                      <a:alpha val="43137"/>
                    </a:srgbClr>
                  </a:outerShdw>
                </a:effectLst>
              </a:rPr>
              <a:t>Michael was overwhelmed with the MRI results and the magnitude of the new disease activity</a:t>
            </a:r>
          </a:p>
          <a:p>
            <a:r>
              <a:rPr lang="en-CA" altLang="en-US" b="1" dirty="0" smtClean="0">
                <a:effectLst>
                  <a:outerShdw blurRad="38100" dist="38100" dir="2700000" algn="tl">
                    <a:srgbClr val="000000">
                      <a:alpha val="43137"/>
                    </a:srgbClr>
                  </a:outerShdw>
                </a:effectLst>
              </a:rPr>
              <a:t>He declined to make a treatment decision</a:t>
            </a:r>
          </a:p>
          <a:p>
            <a:pPr lvl="1"/>
            <a:r>
              <a:rPr lang="en-CA" altLang="en-US" b="1" dirty="0" smtClean="0">
                <a:effectLst>
                  <a:outerShdw blurRad="38100" dist="38100" dir="2700000" algn="tl">
                    <a:srgbClr val="000000">
                      <a:alpha val="43137"/>
                    </a:srgbClr>
                  </a:outerShdw>
                </a:effectLst>
              </a:rPr>
              <a:t>Stated that both DMT medications would kill him</a:t>
            </a:r>
          </a:p>
          <a:p>
            <a:pPr lvl="1"/>
            <a:r>
              <a:rPr lang="en-CA" altLang="en-US" b="1" dirty="0" smtClean="0">
                <a:effectLst>
                  <a:outerShdw blurRad="38100" dist="38100" dir="2700000" algn="tl">
                    <a:srgbClr val="000000">
                      <a:alpha val="43137"/>
                    </a:srgbClr>
                  </a:outerShdw>
                </a:effectLst>
              </a:rPr>
              <a:t>Broke down at meeting with his MS nurse</a:t>
            </a:r>
          </a:p>
          <a:p>
            <a:pPr lvl="1"/>
            <a:r>
              <a:rPr lang="en-CA" altLang="en-US" b="1" dirty="0" smtClean="0">
                <a:effectLst>
                  <a:outerShdw blurRad="38100" dist="38100" dir="2700000" algn="tl">
                    <a:srgbClr val="000000">
                      <a:alpha val="43137"/>
                    </a:srgbClr>
                  </a:outerShdw>
                </a:effectLst>
              </a:rPr>
              <a:t>Expressed feelings of defeat and hopelessness</a:t>
            </a:r>
          </a:p>
        </p:txBody>
      </p:sp>
    </p:spTree>
    <p:extLst>
      <p:ext uri="{BB962C8B-B14F-4D97-AF65-F5344CB8AC3E}">
        <p14:creationId xmlns:p14="http://schemas.microsoft.com/office/powerpoint/2010/main" val="3079201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3: </a:t>
            </a:r>
            <a:r>
              <a:rPr lang="en-US" sz="3600" dirty="0" smtClean="0">
                <a:solidFill>
                  <a:schemeClr val="tx2"/>
                </a:solidFill>
              </a:rPr>
              <a:t>Michael</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576972"/>
            <a:ext cx="8087869" cy="4351338"/>
          </a:xfrm>
        </p:spPr>
        <p:txBody>
          <a:bodyPr>
            <a:normAutofit/>
          </a:bodyPr>
          <a:lstStyle/>
          <a:p>
            <a:pPr>
              <a:lnSpc>
                <a:spcPct val="100000"/>
              </a:lnSpc>
            </a:pPr>
            <a:r>
              <a:rPr lang="en-US" b="1" dirty="0" smtClean="0">
                <a:effectLst>
                  <a:outerShdw blurRad="38100" dist="38100" dir="2700000" algn="tl">
                    <a:srgbClr val="000000">
                      <a:alpha val="43137"/>
                    </a:srgbClr>
                  </a:outerShdw>
                </a:effectLst>
              </a:rPr>
              <a:t>What are your concerns about this patient?</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would your first nursing interventions be?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Who would you involve in his care?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Would you push him to start DMT therapy and if so, which one?</a:t>
            </a:r>
          </a:p>
        </p:txBody>
      </p:sp>
    </p:spTree>
    <p:extLst>
      <p:ext uri="{BB962C8B-B14F-4D97-AF65-F5344CB8AC3E}">
        <p14:creationId xmlns:p14="http://schemas.microsoft.com/office/powerpoint/2010/main" val="251212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4: </a:t>
            </a:r>
            <a:r>
              <a:rPr lang="en-US" dirty="0" smtClean="0">
                <a:solidFill>
                  <a:schemeClr val="tx2"/>
                </a:solidFill>
              </a:rPr>
              <a:t>Valerie</a:t>
            </a:r>
            <a:endParaRPr lang="en-US" dirty="0">
              <a:solidFill>
                <a:schemeClr val="tx2"/>
              </a:solidFill>
            </a:endParaRPr>
          </a:p>
        </p:txBody>
      </p:sp>
      <p:sp>
        <p:nvSpPr>
          <p:cNvPr id="3" name="Content Placeholder 2"/>
          <p:cNvSpPr>
            <a:spLocks noGrp="1"/>
          </p:cNvSpPr>
          <p:nvPr>
            <p:ph idx="1"/>
          </p:nvPr>
        </p:nvSpPr>
        <p:spPr>
          <a:xfrm>
            <a:off x="840000" y="1622236"/>
            <a:ext cx="7675350" cy="4887203"/>
          </a:xfrm>
        </p:spPr>
        <p:txBody>
          <a:bodyPr>
            <a:normAutofit lnSpcReduction="10000"/>
          </a:bodyPr>
          <a:lstStyle/>
          <a:p>
            <a:pPr>
              <a:lnSpc>
                <a:spcPct val="100000"/>
              </a:lnSpc>
            </a:pPr>
            <a:r>
              <a:rPr lang="en-CA" altLang="en-US" b="1" dirty="0" smtClean="0">
                <a:effectLst>
                  <a:outerShdw blurRad="38100" dist="38100" dir="2700000" algn="tl">
                    <a:srgbClr val="000000">
                      <a:alpha val="43137"/>
                    </a:srgbClr>
                  </a:outerShdw>
                </a:effectLst>
              </a:rPr>
              <a:t>57-year-old woman with a 26 year history of primary progressive MS</a:t>
            </a:r>
          </a:p>
          <a:p>
            <a:pPr>
              <a:lnSpc>
                <a:spcPct val="100000"/>
              </a:lnSpc>
            </a:pPr>
            <a:r>
              <a:rPr lang="en-CA" altLang="en-US" b="1" dirty="0" smtClean="0">
                <a:effectLst>
                  <a:outerShdw blurRad="38100" dist="38100" dir="2700000" algn="tl">
                    <a:srgbClr val="000000">
                      <a:alpha val="43137"/>
                    </a:srgbClr>
                  </a:outerShdw>
                </a:effectLst>
              </a:rPr>
              <a:t>Currently using a wheelchair for mobility when out but using a walker at home</a:t>
            </a:r>
          </a:p>
          <a:p>
            <a:pPr>
              <a:lnSpc>
                <a:spcPct val="100000"/>
              </a:lnSpc>
            </a:pPr>
            <a:r>
              <a:rPr lang="en-CA" altLang="en-US" b="1" dirty="0" smtClean="0">
                <a:effectLst>
                  <a:outerShdw blurRad="38100" dist="38100" dir="2700000" algn="tl">
                    <a:srgbClr val="000000">
                      <a:alpha val="43137"/>
                    </a:srgbClr>
                  </a:outerShdw>
                </a:effectLst>
              </a:rPr>
              <a:t>Suffers from significant neuropathic pain, depression, advanced neurogenic bladder, and spasticity</a:t>
            </a:r>
          </a:p>
          <a:p>
            <a:pPr>
              <a:lnSpc>
                <a:spcPct val="100000"/>
              </a:lnSpc>
            </a:pPr>
            <a:r>
              <a:rPr lang="en-CA" altLang="en-US" b="1" dirty="0" smtClean="0">
                <a:effectLst>
                  <a:outerShdw blurRad="38100" dist="38100" dir="2700000" algn="tl">
                    <a:srgbClr val="000000">
                      <a:alpha val="43137"/>
                    </a:srgbClr>
                  </a:outerShdw>
                </a:effectLst>
              </a:rPr>
              <a:t>Lives independently in one-level condominium with home care help</a:t>
            </a:r>
          </a:p>
          <a:p>
            <a:pPr>
              <a:lnSpc>
                <a:spcPct val="100000"/>
              </a:lnSpc>
            </a:pPr>
            <a:r>
              <a:rPr lang="en-CA" altLang="en-US" b="1" dirty="0" smtClean="0">
                <a:effectLst>
                  <a:outerShdw blurRad="38100" dist="38100" dir="2700000" algn="tl">
                    <a:srgbClr val="000000">
                      <a:alpha val="43137"/>
                    </a:srgbClr>
                  </a:outerShdw>
                </a:effectLst>
              </a:rPr>
              <a:t>Marriage broke up 10 years after her diagnosis, but has some help from her daughter who has remained close</a:t>
            </a:r>
          </a:p>
          <a:p>
            <a:pPr>
              <a:lnSpc>
                <a:spcPct val="100000"/>
              </a:lnSpc>
            </a:pPr>
            <a:r>
              <a:rPr lang="en-CA" altLang="en-US" b="1" dirty="0" smtClean="0">
                <a:effectLst>
                  <a:outerShdw blurRad="38100" dist="38100" dir="2700000" algn="tl">
                    <a:srgbClr val="000000">
                      <a:alpha val="43137"/>
                    </a:srgbClr>
                  </a:outerShdw>
                </a:effectLst>
              </a:rPr>
              <a:t>Both Valerie’s daughter and home health aide are increasingly concerned about Valerie’s mood, pain, constipation, and lower limb spasticity</a:t>
            </a:r>
          </a:p>
        </p:txBody>
      </p:sp>
    </p:spTree>
    <p:extLst>
      <p:ext uri="{BB962C8B-B14F-4D97-AF65-F5344CB8AC3E}">
        <p14:creationId xmlns:p14="http://schemas.microsoft.com/office/powerpoint/2010/main" val="190384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4: </a:t>
            </a:r>
            <a:r>
              <a:rPr lang="en-US" dirty="0" smtClean="0">
                <a:solidFill>
                  <a:schemeClr val="tx2"/>
                </a:solidFill>
              </a:rPr>
              <a:t>Valerie</a:t>
            </a:r>
            <a:endParaRPr lang="en-US" dirty="0">
              <a:solidFill>
                <a:schemeClr val="tx2"/>
              </a:solidFill>
            </a:endParaRPr>
          </a:p>
        </p:txBody>
      </p:sp>
      <p:sp>
        <p:nvSpPr>
          <p:cNvPr id="3" name="Content Placeholder 2"/>
          <p:cNvSpPr>
            <a:spLocks noGrp="1"/>
          </p:cNvSpPr>
          <p:nvPr>
            <p:ph idx="1"/>
          </p:nvPr>
        </p:nvSpPr>
        <p:spPr>
          <a:xfrm>
            <a:off x="840000" y="1576971"/>
            <a:ext cx="7675350"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Valerie’s current medications include</a:t>
            </a:r>
          </a:p>
          <a:p>
            <a:pPr lvl="1">
              <a:lnSpc>
                <a:spcPct val="100000"/>
              </a:lnSpc>
            </a:pPr>
            <a:r>
              <a:rPr lang="en-CA" altLang="en-US" b="1" dirty="0" smtClean="0">
                <a:effectLst>
                  <a:outerShdw blurRad="38100" dist="38100" dir="2700000" algn="tl">
                    <a:srgbClr val="000000">
                      <a:alpha val="43137"/>
                    </a:srgbClr>
                  </a:outerShdw>
                </a:effectLst>
              </a:rPr>
              <a:t>Baclofen 20 mg </a:t>
            </a:r>
            <a:r>
              <a:rPr lang="en-CA" altLang="en-US" b="1" dirty="0" err="1" smtClean="0">
                <a:effectLst>
                  <a:outerShdw blurRad="38100" dist="38100" dir="2700000" algn="tl">
                    <a:srgbClr val="000000">
                      <a:alpha val="43137"/>
                    </a:srgbClr>
                  </a:outerShdw>
                </a:effectLst>
              </a:rPr>
              <a:t>po</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qid</a:t>
            </a:r>
            <a:endParaRPr lang="en-CA" altLang="en-US" b="1" dirty="0" smtClean="0">
              <a:effectLst>
                <a:outerShdw blurRad="38100" dist="38100" dir="2700000" algn="tl">
                  <a:srgbClr val="000000">
                    <a:alpha val="43137"/>
                  </a:srgbClr>
                </a:outerShdw>
              </a:effectLst>
            </a:endParaRPr>
          </a:p>
          <a:p>
            <a:pPr lvl="1">
              <a:lnSpc>
                <a:spcPct val="100000"/>
              </a:lnSpc>
            </a:pPr>
            <a:r>
              <a:rPr lang="en-CA" altLang="en-US" b="1" dirty="0" err="1" smtClean="0">
                <a:effectLst>
                  <a:outerShdw blurRad="38100" dist="38100" dir="2700000" algn="tl">
                    <a:srgbClr val="000000">
                      <a:alpha val="43137"/>
                    </a:srgbClr>
                  </a:outerShdw>
                </a:effectLst>
              </a:rPr>
              <a:t>Tizanidine</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Zanaflex</a:t>
            </a:r>
            <a:r>
              <a:rPr lang="en-CA" altLang="en-US" b="1" dirty="0" smtClean="0">
                <a:effectLst>
                  <a:outerShdw blurRad="38100" dist="38100" dir="2700000" algn="tl">
                    <a:srgbClr val="000000">
                      <a:alpha val="43137"/>
                    </a:srgbClr>
                  </a:outerShdw>
                </a:effectLst>
              </a:rPr>
              <a:t>) 4 mg </a:t>
            </a:r>
            <a:r>
              <a:rPr lang="en-CA" altLang="en-US" b="1" dirty="0" err="1" smtClean="0">
                <a:effectLst>
                  <a:outerShdw blurRad="38100" dist="38100" dir="2700000" algn="tl">
                    <a:srgbClr val="000000">
                      <a:alpha val="43137"/>
                    </a:srgbClr>
                  </a:outerShdw>
                </a:effectLst>
              </a:rPr>
              <a:t>qid</a:t>
            </a:r>
            <a:endParaRPr lang="en-CA" altLang="en-US" b="1" dirty="0" smtClean="0">
              <a:effectLst>
                <a:outerShdw blurRad="38100" dist="38100" dir="2700000" algn="tl">
                  <a:srgbClr val="000000">
                    <a:alpha val="43137"/>
                  </a:srgbClr>
                </a:outerShdw>
              </a:effectLst>
            </a:endParaRPr>
          </a:p>
          <a:p>
            <a:pPr lvl="1">
              <a:lnSpc>
                <a:spcPct val="100000"/>
              </a:lnSpc>
            </a:pPr>
            <a:r>
              <a:rPr lang="en-CA" altLang="en-US" b="1" dirty="0" smtClean="0">
                <a:effectLst>
                  <a:outerShdw blurRad="38100" dist="38100" dir="2700000" algn="tl">
                    <a:srgbClr val="000000">
                      <a:alpha val="43137"/>
                    </a:srgbClr>
                  </a:outerShdw>
                </a:effectLst>
              </a:rPr>
              <a:t>Citalopram (</a:t>
            </a:r>
            <a:r>
              <a:rPr lang="en-CA" altLang="en-US" b="1" dirty="0" err="1" smtClean="0">
                <a:effectLst>
                  <a:outerShdw blurRad="38100" dist="38100" dir="2700000" algn="tl">
                    <a:srgbClr val="000000">
                      <a:alpha val="43137"/>
                    </a:srgbClr>
                  </a:outerShdw>
                </a:effectLst>
              </a:rPr>
              <a:t>Celexa</a:t>
            </a:r>
            <a:r>
              <a:rPr lang="en-CA" altLang="en-US" b="1" dirty="0" smtClean="0">
                <a:effectLst>
                  <a:outerShdw blurRad="38100" dist="38100" dir="2700000" algn="tl">
                    <a:srgbClr val="000000">
                      <a:alpha val="43137"/>
                    </a:srgbClr>
                  </a:outerShdw>
                </a:effectLst>
              </a:rPr>
              <a:t>) 20 mg daily</a:t>
            </a:r>
          </a:p>
          <a:p>
            <a:pPr lvl="1">
              <a:lnSpc>
                <a:spcPct val="100000"/>
              </a:lnSpc>
            </a:pPr>
            <a:r>
              <a:rPr lang="en-CA" altLang="en-US" b="1" dirty="0" smtClean="0">
                <a:effectLst>
                  <a:outerShdw blurRad="38100" dist="38100" dir="2700000" algn="tl">
                    <a:srgbClr val="000000">
                      <a:alpha val="43137"/>
                    </a:srgbClr>
                  </a:outerShdw>
                </a:effectLst>
              </a:rPr>
              <a:t>Clonazepam (</a:t>
            </a:r>
            <a:r>
              <a:rPr lang="en-CA" altLang="en-US" b="1" dirty="0" err="1" smtClean="0">
                <a:effectLst>
                  <a:outerShdw blurRad="38100" dist="38100" dir="2700000" algn="tl">
                    <a:srgbClr val="000000">
                      <a:alpha val="43137"/>
                    </a:srgbClr>
                  </a:outerShdw>
                </a:effectLst>
              </a:rPr>
              <a:t>Rivotrel</a:t>
            </a:r>
            <a:r>
              <a:rPr lang="en-CA" altLang="en-US" b="1" dirty="0" smtClean="0">
                <a:effectLst>
                  <a:outerShdw blurRad="38100" dist="38100" dir="2700000" algn="tl">
                    <a:srgbClr val="000000">
                      <a:alpha val="43137"/>
                    </a:srgbClr>
                  </a:outerShdw>
                </a:effectLst>
              </a:rPr>
              <a:t>/</a:t>
            </a:r>
            <a:r>
              <a:rPr lang="en-CA" altLang="en-US" b="1" dirty="0" err="1" smtClean="0">
                <a:effectLst>
                  <a:outerShdw blurRad="38100" dist="38100" dir="2700000" algn="tl">
                    <a:srgbClr val="000000">
                      <a:alpha val="43137"/>
                    </a:srgbClr>
                  </a:outerShdw>
                </a:effectLst>
              </a:rPr>
              <a:t>Klonapin</a:t>
            </a:r>
            <a:r>
              <a:rPr lang="en-CA" altLang="en-US" b="1" dirty="0" smtClean="0">
                <a:effectLst>
                  <a:outerShdw blurRad="38100" dist="38100" dir="2700000" algn="tl">
                    <a:srgbClr val="000000">
                      <a:alpha val="43137"/>
                    </a:srgbClr>
                  </a:outerShdw>
                </a:effectLst>
              </a:rPr>
              <a:t>) 1 mg </a:t>
            </a:r>
            <a:r>
              <a:rPr lang="en-CA" altLang="en-US" b="1" dirty="0" err="1" smtClean="0">
                <a:effectLst>
                  <a:outerShdw blurRad="38100" dist="38100" dir="2700000" algn="tl">
                    <a:srgbClr val="000000">
                      <a:alpha val="43137"/>
                    </a:srgbClr>
                  </a:outerShdw>
                </a:effectLst>
              </a:rPr>
              <a:t>tid</a:t>
            </a:r>
            <a:r>
              <a:rPr lang="en-CA" altLang="en-US" b="1" dirty="0" smtClean="0">
                <a:effectLst>
                  <a:outerShdw blurRad="38100" dist="38100" dir="2700000" algn="tl">
                    <a:srgbClr val="000000">
                      <a:alpha val="43137"/>
                    </a:srgbClr>
                  </a:outerShdw>
                </a:effectLst>
              </a:rPr>
              <a:t> for sleep and anxiety</a:t>
            </a:r>
          </a:p>
          <a:p>
            <a:pPr lvl="1">
              <a:lnSpc>
                <a:spcPct val="100000"/>
              </a:lnSpc>
            </a:pPr>
            <a:r>
              <a:rPr lang="en-CA" altLang="en-US" b="1" dirty="0" smtClean="0">
                <a:effectLst>
                  <a:outerShdw blurRad="38100" dist="38100" dir="2700000" algn="tl">
                    <a:srgbClr val="000000">
                      <a:alpha val="43137"/>
                    </a:srgbClr>
                  </a:outerShdw>
                </a:effectLst>
              </a:rPr>
              <a:t>Tramadol 37.5/acetaminophen 325 (</a:t>
            </a:r>
            <a:r>
              <a:rPr lang="en-CA" altLang="en-US" b="1" dirty="0" err="1" smtClean="0">
                <a:effectLst>
                  <a:outerShdw blurRad="38100" dist="38100" dir="2700000" algn="tl">
                    <a:srgbClr val="000000">
                      <a:alpha val="43137"/>
                    </a:srgbClr>
                  </a:outerShdw>
                </a:effectLst>
              </a:rPr>
              <a:t>Tramacet</a:t>
            </a:r>
            <a:r>
              <a:rPr lang="en-CA" altLang="en-US" b="1" dirty="0" smtClean="0">
                <a:effectLst>
                  <a:outerShdw blurRad="38100" dist="38100" dir="2700000" algn="tl">
                    <a:srgbClr val="000000">
                      <a:alpha val="43137"/>
                    </a:srgbClr>
                  </a:outerShdw>
                </a:effectLst>
              </a:rPr>
              <a:t>) 2 tabs every 6 hrs</a:t>
            </a:r>
          </a:p>
          <a:p>
            <a:pPr lvl="1">
              <a:lnSpc>
                <a:spcPct val="100000"/>
              </a:lnSpc>
            </a:pPr>
            <a:r>
              <a:rPr lang="en-CA" altLang="en-US" b="1" dirty="0" smtClean="0">
                <a:effectLst>
                  <a:outerShdw blurRad="38100" dist="38100" dir="2700000" algn="tl">
                    <a:srgbClr val="000000">
                      <a:alpha val="43137"/>
                    </a:srgbClr>
                  </a:outerShdw>
                </a:effectLst>
              </a:rPr>
              <a:t>Codeine 30 mg/acetaminophen 300 mg (Tylenol </a:t>
            </a:r>
            <a:r>
              <a:rPr lang="en-CA" altLang="en-US" b="1" dirty="0">
                <a:effectLst>
                  <a:outerShdw blurRad="38100" dist="38100" dir="2700000" algn="tl">
                    <a:srgbClr val="000000">
                      <a:alpha val="43137"/>
                    </a:srgbClr>
                  </a:outerShdw>
                </a:effectLst>
              </a:rPr>
              <a:t>#</a:t>
            </a:r>
            <a:r>
              <a:rPr lang="en-CA" altLang="en-US" b="1" dirty="0" smtClean="0">
                <a:effectLst>
                  <a:outerShdw blurRad="38100" dist="38100" dir="2700000" algn="tl">
                    <a:srgbClr val="000000">
                      <a:alpha val="43137"/>
                    </a:srgbClr>
                  </a:outerShdw>
                </a:effectLst>
              </a:rPr>
              <a:t>3) for severe pain</a:t>
            </a:r>
          </a:p>
          <a:p>
            <a:pPr>
              <a:lnSpc>
                <a:spcPct val="100000"/>
              </a:lnSpc>
            </a:pPr>
            <a:r>
              <a:rPr lang="en-CA" altLang="en-US" b="1" dirty="0" smtClean="0">
                <a:effectLst>
                  <a:outerShdw blurRad="38100" dist="38100" dir="2700000" algn="tl">
                    <a:srgbClr val="000000">
                      <a:alpha val="43137"/>
                    </a:srgbClr>
                  </a:outerShdw>
                </a:effectLst>
              </a:rPr>
              <a:t>She is struggling with bladder incontinence and wearing adult diapers at all times. Recent urine was negative for infection</a:t>
            </a:r>
          </a:p>
        </p:txBody>
      </p:sp>
    </p:spTree>
    <p:extLst>
      <p:ext uri="{BB962C8B-B14F-4D97-AF65-F5344CB8AC3E}">
        <p14:creationId xmlns:p14="http://schemas.microsoft.com/office/powerpoint/2010/main" val="3363920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4: </a:t>
            </a:r>
            <a:r>
              <a:rPr lang="en-US" dirty="0" smtClean="0">
                <a:solidFill>
                  <a:schemeClr val="tx2"/>
                </a:solidFill>
              </a:rPr>
              <a:t>Valerie</a:t>
            </a:r>
            <a:endParaRPr lang="en-US" dirty="0">
              <a:solidFill>
                <a:schemeClr val="tx2"/>
              </a:solidFill>
            </a:endParaRPr>
          </a:p>
        </p:txBody>
      </p:sp>
      <p:sp>
        <p:nvSpPr>
          <p:cNvPr id="3" name="Content Placeholder 2"/>
          <p:cNvSpPr>
            <a:spLocks noGrp="1"/>
          </p:cNvSpPr>
          <p:nvPr>
            <p:ph idx="1"/>
          </p:nvPr>
        </p:nvSpPr>
        <p:spPr>
          <a:xfrm>
            <a:off x="840000" y="1576971"/>
            <a:ext cx="7675350"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Valerie is fiercely independent and manages all her own medications</a:t>
            </a:r>
          </a:p>
          <a:p>
            <a:pPr>
              <a:lnSpc>
                <a:spcPct val="100000"/>
              </a:lnSpc>
            </a:pPr>
            <a:r>
              <a:rPr lang="en-CA" altLang="en-US" b="1" dirty="0" smtClean="0">
                <a:effectLst>
                  <a:outerShdw blurRad="38100" dist="38100" dir="2700000" algn="tl">
                    <a:srgbClr val="000000">
                      <a:alpha val="43137"/>
                    </a:srgbClr>
                  </a:outerShdw>
                </a:effectLst>
              </a:rPr>
              <a:t>Daughter describes her as angry and reclusive since her diagnosis</a:t>
            </a:r>
          </a:p>
          <a:p>
            <a:pPr>
              <a:lnSpc>
                <a:spcPct val="100000"/>
              </a:lnSpc>
            </a:pPr>
            <a:r>
              <a:rPr lang="en-CA" altLang="en-US" b="1" dirty="0">
                <a:effectLst>
                  <a:outerShdw blurRad="38100" dist="38100" dir="2700000" algn="tl">
                    <a:srgbClr val="000000">
                      <a:alpha val="43137"/>
                    </a:srgbClr>
                  </a:outerShdw>
                </a:effectLst>
              </a:rPr>
              <a:t>H</a:t>
            </a:r>
            <a:r>
              <a:rPr lang="en-CA" altLang="en-US" b="1" dirty="0" smtClean="0">
                <a:effectLst>
                  <a:outerShdw blurRad="38100" dist="38100" dir="2700000" algn="tl">
                    <a:srgbClr val="000000">
                      <a:alpha val="43137"/>
                    </a:srgbClr>
                  </a:outerShdw>
                </a:effectLst>
              </a:rPr>
              <a:t>as refused most rehabilitation interventions to date</a:t>
            </a:r>
          </a:p>
          <a:p>
            <a:pPr>
              <a:lnSpc>
                <a:spcPct val="100000"/>
              </a:lnSpc>
            </a:pPr>
            <a:r>
              <a:rPr lang="en-CA" altLang="en-US" b="1" dirty="0" smtClean="0">
                <a:effectLst>
                  <a:outerShdw blurRad="38100" dist="38100" dir="2700000" algn="tl">
                    <a:srgbClr val="000000">
                      <a:alpha val="43137"/>
                    </a:srgbClr>
                  </a:outerShdw>
                </a:effectLst>
              </a:rPr>
              <a:t>Reports to the clinic in the company of her daughter for assessments</a:t>
            </a:r>
          </a:p>
          <a:p>
            <a:pPr lvl="1">
              <a:lnSpc>
                <a:spcPct val="100000"/>
              </a:lnSpc>
            </a:pPr>
            <a:r>
              <a:rPr lang="en-CA" altLang="en-US" b="1" dirty="0" smtClean="0">
                <a:effectLst>
                  <a:outerShdw blurRad="38100" dist="38100" dir="2700000" algn="tl">
                    <a:srgbClr val="000000">
                      <a:alpha val="43137"/>
                    </a:srgbClr>
                  </a:outerShdw>
                </a:effectLst>
              </a:rPr>
              <a:t>Appears notably drowsy</a:t>
            </a:r>
          </a:p>
          <a:p>
            <a:pPr lvl="1">
              <a:lnSpc>
                <a:spcPct val="100000"/>
              </a:lnSpc>
            </a:pPr>
            <a:r>
              <a:rPr lang="en-CA" altLang="en-US" b="1" dirty="0" smtClean="0">
                <a:effectLst>
                  <a:outerShdw blurRad="38100" dist="38100" dir="2700000" algn="tl">
                    <a:srgbClr val="000000">
                      <a:alpha val="43137"/>
                    </a:srgbClr>
                  </a:outerShdw>
                </a:effectLst>
              </a:rPr>
              <a:t>Lower limbs both stiff</a:t>
            </a:r>
            <a:r>
              <a:rPr lang="en-CA" altLang="en-US" b="1" dirty="0">
                <a:effectLst>
                  <a:outerShdw blurRad="38100" dist="38100" dir="2700000" algn="tl">
                    <a:srgbClr val="000000">
                      <a:alpha val="43137"/>
                    </a:srgbClr>
                  </a:outerShdw>
                </a:effectLst>
              </a:rPr>
              <a:t> </a:t>
            </a:r>
            <a:r>
              <a:rPr lang="en-CA" altLang="en-US" b="1" dirty="0" smtClean="0">
                <a:effectLst>
                  <a:outerShdw blurRad="38100" dist="38100" dir="2700000" algn="tl">
                    <a:srgbClr val="000000">
                      <a:alpha val="43137"/>
                    </a:srgbClr>
                  </a:outerShdw>
                </a:effectLst>
              </a:rPr>
              <a:t>and movement provokes spasms and moans of pain</a:t>
            </a:r>
          </a:p>
          <a:p>
            <a:pPr lvl="1">
              <a:lnSpc>
                <a:spcPct val="100000"/>
              </a:lnSpc>
            </a:pPr>
            <a:r>
              <a:rPr lang="en-CA" altLang="en-US" b="1" dirty="0" smtClean="0">
                <a:effectLst>
                  <a:outerShdw blurRad="38100" dist="38100" dir="2700000" algn="tl">
                    <a:srgbClr val="000000">
                      <a:alpha val="43137"/>
                    </a:srgbClr>
                  </a:outerShdw>
                </a:effectLst>
              </a:rPr>
              <a:t>Tells clinic team that she will be fine and she just needs more medication for the pain</a:t>
            </a:r>
          </a:p>
        </p:txBody>
      </p:sp>
    </p:spTree>
    <p:extLst>
      <p:ext uri="{BB962C8B-B14F-4D97-AF65-F5344CB8AC3E}">
        <p14:creationId xmlns:p14="http://schemas.microsoft.com/office/powerpoint/2010/main" val="3078237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4: </a:t>
            </a:r>
            <a:r>
              <a:rPr lang="en-US" sz="3600" dirty="0" smtClean="0">
                <a:solidFill>
                  <a:schemeClr val="tx2"/>
                </a:solidFill>
              </a:rPr>
              <a:t>Valerie</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576972"/>
            <a:ext cx="8087869" cy="4351338"/>
          </a:xfrm>
        </p:spPr>
        <p:txBody>
          <a:bodyPr>
            <a:normAutofit/>
          </a:bodyPr>
          <a:lstStyle/>
          <a:p>
            <a:pPr>
              <a:lnSpc>
                <a:spcPct val="100000"/>
              </a:lnSpc>
            </a:pPr>
            <a:r>
              <a:rPr lang="en-US" b="1" dirty="0" smtClean="0">
                <a:effectLst>
                  <a:outerShdw blurRad="38100" dist="38100" dir="2700000" algn="tl">
                    <a:srgbClr val="000000">
                      <a:alpha val="43137"/>
                    </a:srgbClr>
                  </a:outerShdw>
                </a:effectLst>
              </a:rPr>
              <a:t>What is the most concerning symptom that Valerie is experiencing?</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MS symptoms need to be managed differently?</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changes could be made to her current management strategies?</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Is Valerie safe living alone?</a:t>
            </a:r>
          </a:p>
        </p:txBody>
      </p:sp>
    </p:spTree>
    <p:extLst>
      <p:ext uri="{BB962C8B-B14F-4D97-AF65-F5344CB8AC3E}">
        <p14:creationId xmlns:p14="http://schemas.microsoft.com/office/powerpoint/2010/main" val="1986294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5</a:t>
            </a:r>
            <a:r>
              <a:rPr lang="en-US" dirty="0" smtClean="0"/>
              <a:t>: </a:t>
            </a:r>
            <a:r>
              <a:rPr lang="en-US" dirty="0" smtClean="0">
                <a:solidFill>
                  <a:schemeClr val="tx2"/>
                </a:solidFill>
              </a:rPr>
              <a:t>Fred</a:t>
            </a:r>
            <a:endParaRPr lang="en-US" dirty="0">
              <a:solidFill>
                <a:schemeClr val="tx2"/>
              </a:solidFill>
            </a:endParaRPr>
          </a:p>
        </p:txBody>
      </p:sp>
      <p:sp>
        <p:nvSpPr>
          <p:cNvPr id="3" name="Content Placeholder 2"/>
          <p:cNvSpPr>
            <a:spLocks noGrp="1"/>
          </p:cNvSpPr>
          <p:nvPr>
            <p:ph idx="1"/>
          </p:nvPr>
        </p:nvSpPr>
        <p:spPr>
          <a:xfrm>
            <a:off x="840000" y="1622236"/>
            <a:ext cx="7815113" cy="4887203"/>
          </a:xfrm>
        </p:spPr>
        <p:txBody>
          <a:bodyPr>
            <a:normAutofit fontScale="92500" lnSpcReduction="10000"/>
          </a:bodyPr>
          <a:lstStyle/>
          <a:p>
            <a:pPr>
              <a:lnSpc>
                <a:spcPct val="100000"/>
              </a:lnSpc>
            </a:pPr>
            <a:r>
              <a:rPr lang="en-CA" altLang="en-US" b="1" dirty="0" smtClean="0">
                <a:effectLst>
                  <a:outerShdw blurRad="38100" dist="38100" dir="2700000" algn="tl">
                    <a:srgbClr val="000000">
                      <a:alpha val="43137"/>
                    </a:srgbClr>
                  </a:outerShdw>
                </a:effectLst>
              </a:rPr>
              <a:t>32-year-old man with acute MS symptom changes</a:t>
            </a:r>
          </a:p>
          <a:p>
            <a:pPr>
              <a:lnSpc>
                <a:spcPct val="100000"/>
              </a:lnSpc>
            </a:pPr>
            <a:r>
              <a:rPr lang="en-CA" altLang="en-US" b="1" dirty="0" smtClean="0">
                <a:effectLst>
                  <a:outerShdw blurRad="38100" dist="38100" dir="2700000" algn="tl">
                    <a:srgbClr val="000000">
                      <a:alpha val="43137"/>
                    </a:srgbClr>
                  </a:outerShdw>
                </a:effectLst>
              </a:rPr>
              <a:t>Works long days as a heavy equipment operator for a road construction company</a:t>
            </a:r>
          </a:p>
          <a:p>
            <a:pPr>
              <a:lnSpc>
                <a:spcPct val="100000"/>
              </a:lnSpc>
            </a:pPr>
            <a:r>
              <a:rPr lang="en-CA" altLang="en-US" b="1" dirty="0" smtClean="0">
                <a:effectLst>
                  <a:outerShdw blurRad="38100" dist="38100" dir="2700000" algn="tl">
                    <a:srgbClr val="000000">
                      <a:alpha val="43137"/>
                    </a:srgbClr>
                  </a:outerShdw>
                </a:effectLst>
              </a:rPr>
              <a:t>Recently ordered off work because symptoms raised safety concerns</a:t>
            </a:r>
          </a:p>
          <a:p>
            <a:pPr>
              <a:lnSpc>
                <a:spcPct val="100000"/>
              </a:lnSpc>
            </a:pPr>
            <a:r>
              <a:rPr lang="en-CA" altLang="en-US" b="1" dirty="0" smtClean="0">
                <a:effectLst>
                  <a:outerShdw blurRad="38100" dist="38100" dir="2700000" algn="tl">
                    <a:srgbClr val="000000">
                      <a:alpha val="43137"/>
                    </a:srgbClr>
                  </a:outerShdw>
                </a:effectLst>
              </a:rPr>
              <a:t>7 year history of relapsing remitting MS</a:t>
            </a:r>
          </a:p>
          <a:p>
            <a:pPr>
              <a:lnSpc>
                <a:spcPct val="100000"/>
              </a:lnSpc>
            </a:pPr>
            <a:r>
              <a:rPr lang="en-CA" altLang="en-US" b="1" dirty="0" smtClean="0">
                <a:effectLst>
                  <a:outerShdw blurRad="38100" dist="38100" dir="2700000" algn="tl">
                    <a:srgbClr val="000000">
                      <a:alpha val="43137"/>
                    </a:srgbClr>
                  </a:outerShdw>
                </a:effectLst>
              </a:rPr>
              <a:t>Previously treated with dimethyl fumarate (</a:t>
            </a:r>
            <a:r>
              <a:rPr lang="en-CA" altLang="en-US" b="1" dirty="0" err="1" smtClean="0">
                <a:effectLst>
                  <a:outerShdw blurRad="38100" dist="38100" dir="2700000" algn="tl">
                    <a:srgbClr val="000000">
                      <a:alpha val="43137"/>
                    </a:srgbClr>
                  </a:outerShdw>
                </a:effectLst>
              </a:rPr>
              <a:t>Tecfidera</a:t>
            </a:r>
            <a:r>
              <a:rPr lang="en-CA" altLang="en-US" b="1" dirty="0" smtClean="0">
                <a:effectLst>
                  <a:outerShdw blurRad="38100" dist="38100" dir="2700000" algn="tl">
                    <a:srgbClr val="000000">
                      <a:alpha val="43137"/>
                    </a:srgbClr>
                  </a:outerShdw>
                </a:effectLst>
              </a:rPr>
              <a:t>) but stopped for intolerance</a:t>
            </a:r>
          </a:p>
          <a:p>
            <a:pPr>
              <a:lnSpc>
                <a:spcPct val="100000"/>
              </a:lnSpc>
            </a:pPr>
            <a:r>
              <a:rPr lang="en-CA" altLang="en-US" b="1" dirty="0" smtClean="0">
                <a:effectLst>
                  <a:outerShdw blurRad="38100" dist="38100" dir="2700000" algn="tl">
                    <a:srgbClr val="000000">
                      <a:alpha val="43137"/>
                    </a:srgbClr>
                  </a:outerShdw>
                </a:effectLst>
              </a:rPr>
              <a:t>Started second DMT, </a:t>
            </a:r>
            <a:r>
              <a:rPr lang="en-CA" altLang="en-US" b="1" dirty="0" err="1" smtClean="0">
                <a:effectLst>
                  <a:outerShdw blurRad="38100" dist="38100" dir="2700000" algn="tl">
                    <a:srgbClr val="000000">
                      <a:alpha val="43137"/>
                    </a:srgbClr>
                  </a:outerShdw>
                </a:effectLst>
              </a:rPr>
              <a:t>pegylated</a:t>
            </a:r>
            <a:r>
              <a:rPr lang="en-CA" altLang="en-US" b="1" dirty="0" smtClean="0">
                <a:effectLst>
                  <a:outerShdw blurRad="38100" dist="38100" dir="2700000" algn="tl">
                    <a:srgbClr val="000000">
                      <a:alpha val="43137"/>
                    </a:srgbClr>
                  </a:outerShdw>
                </a:effectLst>
              </a:rPr>
              <a:t> interferon 1-a (</a:t>
            </a:r>
            <a:r>
              <a:rPr lang="en-CA" altLang="en-US" b="1" dirty="0" err="1" smtClean="0">
                <a:effectLst>
                  <a:outerShdw blurRad="38100" dist="38100" dir="2700000" algn="tl">
                    <a:srgbClr val="000000">
                      <a:alpha val="43137"/>
                    </a:srgbClr>
                  </a:outerShdw>
                </a:effectLst>
              </a:rPr>
              <a:t>Plegridy</a:t>
            </a:r>
            <a:r>
              <a:rPr lang="en-CA" altLang="en-US" b="1" dirty="0" smtClean="0">
                <a:effectLst>
                  <a:outerShdw blurRad="38100" dist="38100" dir="2700000" algn="tl">
                    <a:srgbClr val="000000">
                      <a:alpha val="43137"/>
                    </a:srgbClr>
                  </a:outerShdw>
                </a:effectLst>
              </a:rPr>
              <a:t>) 6 months ago</a:t>
            </a:r>
          </a:p>
          <a:p>
            <a:pPr>
              <a:lnSpc>
                <a:spcPct val="100000"/>
              </a:lnSpc>
            </a:pPr>
            <a:r>
              <a:rPr lang="en-CA" altLang="en-US" b="1" dirty="0" smtClean="0">
                <a:effectLst>
                  <a:outerShdw blurRad="38100" dist="38100" dir="2700000" algn="tl">
                    <a:srgbClr val="000000">
                      <a:alpha val="43137"/>
                    </a:srgbClr>
                  </a:outerShdw>
                </a:effectLst>
              </a:rPr>
              <a:t>Experienced an episode of left optic neuritis after starting </a:t>
            </a:r>
            <a:r>
              <a:rPr lang="en-CA" altLang="en-US" b="1" dirty="0" err="1" smtClean="0">
                <a:effectLst>
                  <a:outerShdw blurRad="38100" dist="38100" dir="2700000" algn="tl">
                    <a:srgbClr val="000000">
                      <a:alpha val="43137"/>
                    </a:srgbClr>
                  </a:outerShdw>
                </a:effectLst>
              </a:rPr>
              <a:t>pegylated</a:t>
            </a:r>
            <a:r>
              <a:rPr lang="en-CA" altLang="en-US" b="1" dirty="0" smtClean="0">
                <a:effectLst>
                  <a:outerShdw blurRad="38100" dist="38100" dir="2700000" algn="tl">
                    <a:srgbClr val="000000">
                      <a:alpha val="43137"/>
                    </a:srgbClr>
                  </a:outerShdw>
                </a:effectLst>
              </a:rPr>
              <a:t> </a:t>
            </a:r>
            <a:r>
              <a:rPr lang="en-CA" altLang="en-US" b="1" dirty="0">
                <a:effectLst>
                  <a:outerShdw blurRad="38100" dist="38100" dir="2700000" algn="tl">
                    <a:srgbClr val="000000">
                      <a:alpha val="43137"/>
                    </a:srgbClr>
                  </a:outerShdw>
                </a:effectLst>
              </a:rPr>
              <a:t>interferon 1-a </a:t>
            </a:r>
            <a:r>
              <a:rPr lang="en-CA" altLang="en-US" b="1" dirty="0" smtClean="0">
                <a:effectLst>
                  <a:outerShdw blurRad="38100" dist="38100" dir="2700000" algn="tl">
                    <a:srgbClr val="000000">
                      <a:alpha val="43137"/>
                    </a:srgbClr>
                  </a:outerShdw>
                </a:effectLst>
              </a:rPr>
              <a:t> but claims his vision recovered completely</a:t>
            </a:r>
          </a:p>
        </p:txBody>
      </p:sp>
    </p:spTree>
    <p:extLst>
      <p:ext uri="{BB962C8B-B14F-4D97-AF65-F5344CB8AC3E}">
        <p14:creationId xmlns:p14="http://schemas.microsoft.com/office/powerpoint/2010/main" val="270740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5</a:t>
            </a:r>
            <a:r>
              <a:rPr lang="en-US" dirty="0" smtClean="0"/>
              <a:t>: </a:t>
            </a:r>
            <a:r>
              <a:rPr lang="en-US" dirty="0" smtClean="0">
                <a:solidFill>
                  <a:schemeClr val="tx2"/>
                </a:solidFill>
              </a:rPr>
              <a:t>Fred</a:t>
            </a:r>
            <a:endParaRPr lang="en-US" dirty="0">
              <a:solidFill>
                <a:schemeClr val="tx2"/>
              </a:solidFill>
            </a:endParaRPr>
          </a:p>
        </p:txBody>
      </p:sp>
      <p:sp>
        <p:nvSpPr>
          <p:cNvPr id="3" name="Content Placeholder 2"/>
          <p:cNvSpPr>
            <a:spLocks noGrp="1"/>
          </p:cNvSpPr>
          <p:nvPr>
            <p:ph idx="1"/>
          </p:nvPr>
        </p:nvSpPr>
        <p:spPr>
          <a:xfrm>
            <a:off x="840000" y="1576971"/>
            <a:ext cx="7815113"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Now reporting 10 day history of right-sided sensory loss</a:t>
            </a:r>
          </a:p>
          <a:p>
            <a:pPr>
              <a:lnSpc>
                <a:spcPct val="100000"/>
              </a:lnSpc>
            </a:pPr>
            <a:r>
              <a:rPr lang="en-CA" altLang="en-US" b="1" dirty="0" smtClean="0">
                <a:effectLst>
                  <a:outerShdw blurRad="38100" dist="38100" dir="2700000" algn="tl">
                    <a:srgbClr val="000000">
                      <a:alpha val="43137"/>
                    </a:srgbClr>
                  </a:outerShdw>
                </a:effectLst>
              </a:rPr>
              <a:t>Impacting his ability to operate a large tractor on road work site</a:t>
            </a:r>
          </a:p>
          <a:p>
            <a:pPr>
              <a:lnSpc>
                <a:spcPct val="100000"/>
              </a:lnSpc>
            </a:pPr>
            <a:r>
              <a:rPr lang="en-CA" altLang="en-US" b="1" dirty="0" smtClean="0">
                <a:effectLst>
                  <a:outerShdw blurRad="38100" dist="38100" dir="2700000" algn="tl">
                    <a:srgbClr val="000000">
                      <a:alpha val="43137"/>
                    </a:srgbClr>
                  </a:outerShdw>
                </a:effectLst>
              </a:rPr>
              <a:t>Frantic to return to work because he has 3 school age children at home and his wife is not currently employed</a:t>
            </a:r>
          </a:p>
          <a:p>
            <a:pPr>
              <a:lnSpc>
                <a:spcPct val="100000"/>
              </a:lnSpc>
            </a:pPr>
            <a:r>
              <a:rPr lang="en-CA" altLang="en-US" b="1" dirty="0" smtClean="0">
                <a:effectLst>
                  <a:outerShdw blurRad="38100" dist="38100" dir="2700000" algn="tl">
                    <a:srgbClr val="000000">
                      <a:alpha val="43137"/>
                    </a:srgbClr>
                  </a:outerShdw>
                </a:effectLst>
              </a:rPr>
              <a:t>Tells the MS team to treat him and fill out the necessary return-to-work forms so he can “get back out there”</a:t>
            </a:r>
          </a:p>
          <a:p>
            <a:pPr>
              <a:lnSpc>
                <a:spcPct val="100000"/>
              </a:lnSpc>
            </a:pPr>
            <a:r>
              <a:rPr lang="en-CA" altLang="en-US" b="1" dirty="0" smtClean="0">
                <a:effectLst>
                  <a:outerShdw blurRad="38100" dist="38100" dir="2700000" algn="tl">
                    <a:srgbClr val="000000">
                      <a:alpha val="43137"/>
                    </a:srgbClr>
                  </a:outerShdw>
                </a:effectLst>
              </a:rPr>
              <a:t>Currently in a contract position with limited sick benefits</a:t>
            </a:r>
          </a:p>
        </p:txBody>
      </p:sp>
    </p:spTree>
    <p:extLst>
      <p:ext uri="{BB962C8B-B14F-4D97-AF65-F5344CB8AC3E}">
        <p14:creationId xmlns:p14="http://schemas.microsoft.com/office/powerpoint/2010/main" val="185488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normAutofit fontScale="90000"/>
          </a:bodyPr>
          <a:lstStyle/>
          <a:p>
            <a:r>
              <a:rPr lang="en-US" dirty="0"/>
              <a:t>Case Study 5</a:t>
            </a:r>
            <a:r>
              <a:rPr lang="en-US" dirty="0" smtClean="0"/>
              <a:t>: </a:t>
            </a:r>
            <a:r>
              <a:rPr lang="en-US" dirty="0" smtClean="0">
                <a:solidFill>
                  <a:schemeClr val="tx2"/>
                </a:solidFill>
              </a:rPr>
              <a:t>Fred</a:t>
            </a:r>
            <a:br>
              <a:rPr lang="en-US" dirty="0" smtClean="0">
                <a:solidFill>
                  <a:schemeClr val="tx2"/>
                </a:solidFill>
              </a:rPr>
            </a:br>
            <a:r>
              <a:rPr lang="en-US" sz="3600" dirty="0" smtClean="0"/>
              <a:t>Examination</a:t>
            </a:r>
            <a:endParaRPr lang="en-US" sz="3600" dirty="0">
              <a:solidFill>
                <a:schemeClr val="tx2"/>
              </a:solidFill>
            </a:endParaRPr>
          </a:p>
        </p:txBody>
      </p:sp>
      <p:sp>
        <p:nvSpPr>
          <p:cNvPr id="3" name="Content Placeholder 2"/>
          <p:cNvSpPr>
            <a:spLocks noGrp="1"/>
          </p:cNvSpPr>
          <p:nvPr>
            <p:ph idx="1"/>
          </p:nvPr>
        </p:nvSpPr>
        <p:spPr>
          <a:xfrm>
            <a:off x="840000" y="1576971"/>
            <a:ext cx="8150091" cy="5326294"/>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Vision without </a:t>
            </a:r>
            <a:r>
              <a:rPr lang="en-CA" altLang="en-US" b="1" dirty="0">
                <a:effectLst>
                  <a:outerShdw blurRad="38100" dist="38100" dir="2700000" algn="tl">
                    <a:srgbClr val="000000">
                      <a:alpha val="43137"/>
                    </a:srgbClr>
                  </a:outerShdw>
                </a:effectLst>
              </a:rPr>
              <a:t>glasses </a:t>
            </a:r>
            <a:r>
              <a:rPr lang="en-CA" altLang="en-US" b="1" dirty="0" smtClean="0">
                <a:effectLst>
                  <a:outerShdw blurRad="38100" dist="38100" dir="2700000" algn="tl">
                    <a:srgbClr val="000000">
                      <a:alpha val="43137"/>
                    </a:srgbClr>
                  </a:outerShdw>
                </a:effectLst>
              </a:rPr>
              <a:t>20/80 </a:t>
            </a:r>
            <a:r>
              <a:rPr lang="en-CA" altLang="en-US" b="1" dirty="0">
                <a:effectLst>
                  <a:outerShdw blurRad="38100" dist="38100" dir="2700000" algn="tl">
                    <a:srgbClr val="000000">
                      <a:alpha val="43137"/>
                    </a:srgbClr>
                  </a:outerShdw>
                </a:effectLst>
              </a:rPr>
              <a:t>in left eye, 20/60 in right eye, </a:t>
            </a:r>
            <a:r>
              <a:rPr lang="en-CA" altLang="en-US" b="1" dirty="0" smtClean="0">
                <a:effectLst>
                  <a:outerShdw blurRad="38100" dist="38100" dir="2700000" algn="tl">
                    <a:srgbClr val="000000">
                      <a:alpha val="43137"/>
                    </a:srgbClr>
                  </a:outerShdw>
                </a:effectLst>
              </a:rPr>
              <a:t> </a:t>
            </a:r>
            <a:r>
              <a:rPr lang="en-CA" altLang="en-US" b="1" dirty="0">
                <a:effectLst>
                  <a:outerShdw blurRad="38100" dist="38100" dir="2700000" algn="tl">
                    <a:srgbClr val="000000">
                      <a:alpha val="43137"/>
                    </a:srgbClr>
                  </a:outerShdw>
                </a:effectLst>
              </a:rPr>
              <a:t>20/60 </a:t>
            </a:r>
            <a:r>
              <a:rPr lang="en-CA" altLang="en-US" b="1" dirty="0" smtClean="0">
                <a:effectLst>
                  <a:outerShdw blurRad="38100" dist="38100" dir="2700000" algn="tl">
                    <a:srgbClr val="000000">
                      <a:alpha val="43137"/>
                    </a:srgbClr>
                  </a:outerShdw>
                </a:effectLst>
              </a:rPr>
              <a:t>together</a:t>
            </a:r>
          </a:p>
          <a:p>
            <a:pPr>
              <a:lnSpc>
                <a:spcPct val="100000"/>
              </a:lnSpc>
            </a:pPr>
            <a:r>
              <a:rPr lang="en-CA" altLang="en-US" b="1" dirty="0" smtClean="0">
                <a:effectLst>
                  <a:outerShdw blurRad="38100" dist="38100" dir="2700000" algn="tl">
                    <a:srgbClr val="000000">
                      <a:alpha val="43137"/>
                    </a:srgbClr>
                  </a:outerShdw>
                </a:effectLst>
              </a:rPr>
              <a:t>Moderate </a:t>
            </a:r>
            <a:r>
              <a:rPr lang="en-CA" altLang="en-US" b="1" dirty="0">
                <a:effectLst>
                  <a:outerShdw blurRad="38100" dist="38100" dir="2700000" algn="tl">
                    <a:srgbClr val="000000">
                      <a:alpha val="43137"/>
                    </a:srgbClr>
                  </a:outerShdw>
                </a:effectLst>
              </a:rPr>
              <a:t>degree of sensory loss by pin prick to right fingers, hand and </a:t>
            </a:r>
            <a:r>
              <a:rPr lang="en-CA" altLang="en-US" b="1" dirty="0" smtClean="0">
                <a:effectLst>
                  <a:outerShdw blurRad="38100" dist="38100" dir="2700000" algn="tl">
                    <a:srgbClr val="000000">
                      <a:alpha val="43137"/>
                    </a:srgbClr>
                  </a:outerShdw>
                </a:effectLst>
              </a:rPr>
              <a:t>arm</a:t>
            </a:r>
          </a:p>
          <a:p>
            <a:pPr>
              <a:lnSpc>
                <a:spcPct val="100000"/>
              </a:lnSpc>
            </a:pPr>
            <a:r>
              <a:rPr lang="en-CA" altLang="en-US" b="1" dirty="0" smtClean="0">
                <a:effectLst>
                  <a:outerShdw blurRad="38100" dist="38100" dir="2700000" algn="tl">
                    <a:srgbClr val="000000">
                      <a:alpha val="43137"/>
                    </a:srgbClr>
                  </a:outerShdw>
                </a:effectLst>
              </a:rPr>
              <a:t>Diminished </a:t>
            </a:r>
            <a:r>
              <a:rPr lang="en-CA" altLang="en-US" b="1" dirty="0">
                <a:effectLst>
                  <a:outerShdw blurRad="38100" dist="38100" dir="2700000" algn="tl">
                    <a:srgbClr val="000000">
                      <a:alpha val="43137"/>
                    </a:srgbClr>
                  </a:outerShdw>
                </a:effectLst>
              </a:rPr>
              <a:t>vibration sensation and pinprick numbness of right </a:t>
            </a:r>
            <a:r>
              <a:rPr lang="en-CA" altLang="en-US" b="1" dirty="0" smtClean="0">
                <a:effectLst>
                  <a:outerShdw blurRad="38100" dist="38100" dir="2700000" algn="tl">
                    <a:srgbClr val="000000">
                      <a:alpha val="43137"/>
                    </a:srgbClr>
                  </a:outerShdw>
                </a:effectLst>
              </a:rPr>
              <a:t>foot</a:t>
            </a:r>
          </a:p>
          <a:p>
            <a:pPr>
              <a:lnSpc>
                <a:spcPct val="100000"/>
              </a:lnSpc>
            </a:pPr>
            <a:r>
              <a:rPr lang="en-CA" altLang="en-US" b="1" dirty="0" smtClean="0">
                <a:effectLst>
                  <a:outerShdw blurRad="38100" dist="38100" dir="2700000" algn="tl">
                    <a:srgbClr val="000000">
                      <a:alpha val="43137"/>
                    </a:srgbClr>
                  </a:outerShdw>
                </a:effectLst>
              </a:rPr>
              <a:t>Mild </a:t>
            </a:r>
            <a:r>
              <a:rPr lang="en-CA" altLang="en-US" b="1" dirty="0">
                <a:effectLst>
                  <a:outerShdw blurRad="38100" dist="38100" dir="2700000" algn="tl">
                    <a:srgbClr val="000000">
                      <a:alpha val="43137"/>
                    </a:srgbClr>
                  </a:outerShdw>
                </a:effectLst>
              </a:rPr>
              <a:t>weakness of lower right </a:t>
            </a:r>
            <a:r>
              <a:rPr lang="en-CA" altLang="en-US" b="1" dirty="0" smtClean="0">
                <a:effectLst>
                  <a:outerShdw blurRad="38100" dist="38100" dir="2700000" algn="tl">
                    <a:srgbClr val="000000">
                      <a:alpha val="43137"/>
                    </a:srgbClr>
                  </a:outerShdw>
                </a:effectLst>
              </a:rPr>
              <a:t>extremity</a:t>
            </a:r>
          </a:p>
          <a:p>
            <a:pPr>
              <a:lnSpc>
                <a:spcPct val="100000"/>
              </a:lnSpc>
            </a:pPr>
            <a:r>
              <a:rPr lang="en-CA" altLang="en-US" b="1" dirty="0" smtClean="0">
                <a:effectLst>
                  <a:outerShdw blurRad="38100" dist="38100" dir="2700000" algn="tl">
                    <a:srgbClr val="000000">
                      <a:alpha val="43137"/>
                    </a:srgbClr>
                  </a:outerShdw>
                </a:effectLst>
              </a:rPr>
              <a:t>Walks </a:t>
            </a:r>
            <a:r>
              <a:rPr lang="en-CA" altLang="en-US" b="1" dirty="0">
                <a:effectLst>
                  <a:outerShdw blurRad="38100" dist="38100" dir="2700000" algn="tl">
                    <a:srgbClr val="000000">
                      <a:alpha val="43137"/>
                    </a:srgbClr>
                  </a:outerShdw>
                </a:effectLst>
              </a:rPr>
              <a:t>unassisted but unsteady on tandem walking </a:t>
            </a:r>
            <a:endParaRPr lang="en-CA" altLang="en-US" b="1" dirty="0" smtClean="0">
              <a:effectLst>
                <a:outerShdw blurRad="38100" dist="38100" dir="2700000" algn="tl">
                  <a:srgbClr val="000000">
                    <a:alpha val="43137"/>
                  </a:srgbClr>
                </a:outerShdw>
              </a:effectLst>
            </a:endParaRPr>
          </a:p>
          <a:p>
            <a:pPr>
              <a:lnSpc>
                <a:spcPct val="100000"/>
              </a:lnSpc>
            </a:pPr>
            <a:r>
              <a:rPr lang="en-CA" altLang="en-US" b="1" dirty="0" smtClean="0">
                <a:effectLst>
                  <a:outerShdw blurRad="38100" dist="38100" dir="2700000" algn="tl">
                    <a:srgbClr val="000000">
                      <a:alpha val="43137"/>
                    </a:srgbClr>
                  </a:outerShdw>
                </a:effectLst>
              </a:rPr>
              <a:t>Complained of urination urgency and frequency (recent culture was negative)</a:t>
            </a:r>
          </a:p>
          <a:p>
            <a:pPr>
              <a:lnSpc>
                <a:spcPct val="100000"/>
              </a:lnSpc>
            </a:pPr>
            <a:r>
              <a:rPr lang="en-CA" altLang="en-US" b="1" dirty="0" smtClean="0">
                <a:effectLst>
                  <a:outerShdw blurRad="38100" dist="38100" dir="2700000" algn="tl">
                    <a:srgbClr val="000000">
                      <a:alpha val="43137"/>
                    </a:srgbClr>
                  </a:outerShdw>
                </a:effectLst>
              </a:rPr>
              <a:t>Other medications: </a:t>
            </a:r>
            <a:r>
              <a:rPr lang="en-CA" altLang="en-US" b="1" dirty="0" err="1">
                <a:effectLst>
                  <a:outerShdw blurRad="38100" dist="38100" dir="2700000" algn="tl">
                    <a:srgbClr val="000000">
                      <a:alpha val="43137"/>
                    </a:srgbClr>
                  </a:outerShdw>
                </a:effectLst>
              </a:rPr>
              <a:t>m</a:t>
            </a:r>
            <a:r>
              <a:rPr lang="en-CA" altLang="en-US" b="1" dirty="0" err="1" smtClean="0">
                <a:effectLst>
                  <a:outerShdw blurRad="38100" dist="38100" dir="2700000" algn="tl">
                    <a:srgbClr val="000000">
                      <a:alpha val="43137"/>
                    </a:srgbClr>
                  </a:outerShdw>
                </a:effectLst>
              </a:rPr>
              <a:t>odafinil</a:t>
            </a:r>
            <a:r>
              <a:rPr lang="en-CA" altLang="en-US" b="1" dirty="0" smtClean="0">
                <a:effectLst>
                  <a:outerShdw blurRad="38100" dist="38100" dir="2700000" algn="tl">
                    <a:srgbClr val="000000">
                      <a:alpha val="43137"/>
                    </a:srgbClr>
                  </a:outerShdw>
                </a:effectLst>
              </a:rPr>
              <a:t> (Provigil/</a:t>
            </a:r>
            <a:r>
              <a:rPr lang="en-CA" altLang="en-US" b="1" dirty="0" err="1" smtClean="0">
                <a:effectLst>
                  <a:outerShdw blurRad="38100" dist="38100" dir="2700000" algn="tl">
                    <a:srgbClr val="000000">
                      <a:alpha val="43137"/>
                    </a:srgbClr>
                  </a:outerShdw>
                </a:effectLst>
              </a:rPr>
              <a:t>Alertec</a:t>
            </a:r>
            <a:r>
              <a:rPr lang="en-CA" altLang="en-US" b="1" dirty="0" smtClean="0">
                <a:effectLst>
                  <a:outerShdw blurRad="38100" dist="38100" dir="2700000" algn="tl">
                    <a:srgbClr val="000000">
                      <a:alpha val="43137"/>
                    </a:srgbClr>
                  </a:outerShdw>
                </a:effectLst>
              </a:rPr>
              <a:t>), </a:t>
            </a:r>
            <a:r>
              <a:rPr lang="en-CA" altLang="en-US" b="1" dirty="0" err="1">
                <a:effectLst>
                  <a:outerShdw blurRad="38100" dist="38100" dir="2700000" algn="tl">
                    <a:srgbClr val="000000">
                      <a:alpha val="43137"/>
                    </a:srgbClr>
                  </a:outerShdw>
                </a:effectLst>
              </a:rPr>
              <a:t>s</a:t>
            </a:r>
            <a:r>
              <a:rPr lang="en-CA" altLang="en-US" b="1" dirty="0" err="1" smtClean="0">
                <a:effectLst>
                  <a:outerShdw blurRad="38100" dist="38100" dir="2700000" algn="tl">
                    <a:srgbClr val="000000">
                      <a:alpha val="43137"/>
                    </a:srgbClr>
                  </a:outerShdw>
                </a:effectLst>
              </a:rPr>
              <a:t>olifenacin</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Vesicare</a:t>
            </a:r>
            <a:r>
              <a:rPr lang="en-CA" altLang="en-US" b="1" dirty="0" smtClean="0">
                <a:effectLst>
                  <a:outerShdw blurRad="38100" dist="38100" dir="2700000" algn="tl">
                    <a:srgbClr val="000000">
                      <a:alpha val="43137"/>
                    </a:srgbClr>
                  </a:outerShdw>
                </a:effectLst>
              </a:rPr>
              <a:t>), Vitamin D 4000 IU</a:t>
            </a:r>
          </a:p>
        </p:txBody>
      </p:sp>
    </p:spTree>
    <p:extLst>
      <p:ext uri="{BB962C8B-B14F-4D97-AF65-F5344CB8AC3E}">
        <p14:creationId xmlns:p14="http://schemas.microsoft.com/office/powerpoint/2010/main" val="665025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a:t>
            </a:r>
            <a:r>
              <a:rPr lang="en-US" dirty="0" smtClean="0"/>
              <a:t>Study 1: </a:t>
            </a:r>
            <a:r>
              <a:rPr lang="en-US" dirty="0" smtClean="0">
                <a:solidFill>
                  <a:schemeClr val="tx2"/>
                </a:solidFill>
              </a:rPr>
              <a:t>Cathy</a:t>
            </a:r>
            <a:endParaRPr lang="en-US" dirty="0">
              <a:solidFill>
                <a:schemeClr val="tx2"/>
              </a:solidFill>
            </a:endParaRPr>
          </a:p>
        </p:txBody>
      </p:sp>
      <p:sp>
        <p:nvSpPr>
          <p:cNvPr id="3" name="Content Placeholder 2"/>
          <p:cNvSpPr>
            <a:spLocks noGrp="1"/>
          </p:cNvSpPr>
          <p:nvPr>
            <p:ph idx="1"/>
          </p:nvPr>
        </p:nvSpPr>
        <p:spPr>
          <a:xfrm>
            <a:off x="840000" y="1576971"/>
            <a:ext cx="7675350" cy="5146557"/>
          </a:xfrm>
        </p:spPr>
        <p:txBody>
          <a:bodyPr>
            <a:normAutofit/>
          </a:bodyPr>
          <a:lstStyle/>
          <a:p>
            <a:pPr>
              <a:lnSpc>
                <a:spcPct val="100000"/>
              </a:lnSpc>
            </a:pPr>
            <a:r>
              <a:rPr lang="en-US" b="1" dirty="0" smtClean="0">
                <a:effectLst>
                  <a:outerShdw blurRad="38100" dist="38100" dir="2700000" algn="tl">
                    <a:srgbClr val="000000">
                      <a:alpha val="43137"/>
                    </a:srgbClr>
                  </a:outerShdw>
                </a:effectLst>
              </a:rPr>
              <a:t>32-year-old woman working full-time at marketing firm</a:t>
            </a:r>
          </a:p>
          <a:p>
            <a:pPr>
              <a:lnSpc>
                <a:spcPct val="100000"/>
              </a:lnSpc>
            </a:pPr>
            <a:r>
              <a:rPr lang="en-US" b="1" dirty="0" smtClean="0">
                <a:effectLst>
                  <a:outerShdw blurRad="38100" dist="38100" dir="2700000" algn="tl">
                    <a:srgbClr val="000000">
                      <a:alpha val="43137"/>
                    </a:srgbClr>
                  </a:outerShdw>
                </a:effectLst>
              </a:rPr>
              <a:t>Diagnosed with MS 10 years ago; immediately started disease modifying therapy</a:t>
            </a:r>
          </a:p>
          <a:p>
            <a:pPr>
              <a:lnSpc>
                <a:spcPct val="100000"/>
              </a:lnSpc>
            </a:pPr>
            <a:r>
              <a:rPr lang="en-US" b="1" dirty="0" smtClean="0">
                <a:effectLst>
                  <a:outerShdw blurRad="38100" dist="38100" dir="2700000" algn="tl">
                    <a:srgbClr val="000000">
                      <a:alpha val="43137"/>
                    </a:srgbClr>
                  </a:outerShdw>
                </a:effectLst>
              </a:rPr>
              <a:t>Treated with </a:t>
            </a:r>
            <a:r>
              <a:rPr lang="en-US" b="1" dirty="0" err="1" smtClean="0">
                <a:effectLst>
                  <a:outerShdw blurRad="38100" dist="38100" dir="2700000" algn="tl">
                    <a:srgbClr val="000000">
                      <a:alpha val="43137"/>
                    </a:srgbClr>
                  </a:outerShdw>
                </a:effectLst>
              </a:rPr>
              <a:t>glatiramer</a:t>
            </a:r>
            <a:r>
              <a:rPr lang="en-US" b="1" dirty="0" smtClean="0">
                <a:effectLst>
                  <a:outerShdw blurRad="38100" dist="38100" dir="2700000" algn="tl">
                    <a:srgbClr val="000000">
                      <a:alpha val="43137"/>
                    </a:srgbClr>
                  </a:outerShdw>
                </a:effectLst>
              </a:rPr>
              <a:t> acetate (</a:t>
            </a:r>
            <a:r>
              <a:rPr lang="en-US" b="1" dirty="0" err="1" smtClean="0">
                <a:effectLst>
                  <a:outerShdw blurRad="38100" dist="38100" dir="2700000" algn="tl">
                    <a:srgbClr val="000000">
                      <a:alpha val="43137"/>
                    </a:srgbClr>
                  </a:outerShdw>
                </a:effectLst>
              </a:rPr>
              <a:t>Copaxone</a:t>
            </a:r>
            <a:r>
              <a:rPr lang="en-US" b="1" dirty="0" smtClean="0">
                <a:effectLst>
                  <a:outerShdw blurRad="38100" dist="38100" dir="2700000" algn="tl">
                    <a:srgbClr val="000000">
                      <a:alpha val="43137"/>
                    </a:srgbClr>
                  </a:outerShdw>
                </a:effectLst>
              </a:rPr>
              <a:t>) for 3 years</a:t>
            </a:r>
          </a:p>
          <a:p>
            <a:pPr>
              <a:lnSpc>
                <a:spcPct val="100000"/>
              </a:lnSpc>
            </a:pPr>
            <a:r>
              <a:rPr lang="en-US" b="1" dirty="0">
                <a:effectLst>
                  <a:outerShdw blurRad="38100" dist="38100" dir="2700000" algn="tl">
                    <a:srgbClr val="000000">
                      <a:alpha val="43137"/>
                    </a:srgbClr>
                  </a:outerShdw>
                </a:effectLst>
              </a:rPr>
              <a:t>Switched to interferon </a:t>
            </a:r>
            <a:r>
              <a:rPr lang="en-US" b="1" dirty="0" smtClean="0">
                <a:effectLst>
                  <a:outerShdw blurRad="38100" dist="38100" dir="2700000" algn="tl">
                    <a:srgbClr val="000000">
                      <a:alpha val="43137"/>
                    </a:srgbClr>
                  </a:outerShdw>
                </a:effectLst>
              </a:rPr>
              <a:t>beta-1a </a:t>
            </a:r>
            <a:r>
              <a:rPr lang="en-US" b="1" dirty="0" err="1" smtClean="0">
                <a:effectLst>
                  <a:outerShdw blurRad="38100" dist="38100" dir="2700000" algn="tl">
                    <a:srgbClr val="000000">
                      <a:alpha val="43137"/>
                    </a:srgbClr>
                  </a:outerShdw>
                </a:effectLst>
              </a:rPr>
              <a:t>sc</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a:t>
            </a:r>
            <a:r>
              <a:rPr lang="en-US" b="1" dirty="0" err="1">
                <a:effectLst>
                  <a:outerShdw blurRad="38100" dist="38100" dir="2700000" algn="tl">
                    <a:srgbClr val="000000">
                      <a:alpha val="43137"/>
                    </a:srgbClr>
                  </a:outerShdw>
                </a:effectLst>
              </a:rPr>
              <a:t>Rebif</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due to: </a:t>
            </a:r>
          </a:p>
          <a:p>
            <a:pPr lvl="1">
              <a:lnSpc>
                <a:spcPct val="100000"/>
              </a:lnSpc>
            </a:pPr>
            <a:r>
              <a:rPr lang="en-US" b="1" dirty="0" smtClean="0">
                <a:effectLst>
                  <a:outerShdw blurRad="38100" dist="38100" dir="2700000" algn="tl">
                    <a:srgbClr val="000000">
                      <a:alpha val="43137"/>
                    </a:srgbClr>
                  </a:outerShdw>
                </a:effectLst>
              </a:rPr>
              <a:t>Relapse activity</a:t>
            </a:r>
          </a:p>
          <a:p>
            <a:pPr lvl="1">
              <a:lnSpc>
                <a:spcPct val="100000"/>
              </a:lnSpc>
            </a:pPr>
            <a:r>
              <a:rPr lang="en-US" b="1" dirty="0">
                <a:effectLst>
                  <a:outerShdw blurRad="38100" dist="38100" dir="2700000" algn="tl">
                    <a:srgbClr val="000000">
                      <a:alpha val="43137"/>
                    </a:srgbClr>
                  </a:outerShdw>
                </a:effectLst>
              </a:rPr>
              <a:t>A</a:t>
            </a:r>
            <a:r>
              <a:rPr lang="en-US" b="1" dirty="0" smtClean="0">
                <a:effectLst>
                  <a:outerShdw blurRad="38100" dist="38100" dir="2700000" algn="tl">
                    <a:srgbClr val="000000">
                      <a:alpha val="43137"/>
                    </a:srgbClr>
                  </a:outerShdw>
                </a:effectLst>
              </a:rPr>
              <a:t>ccumulating residual symptoms</a:t>
            </a:r>
          </a:p>
          <a:p>
            <a:pPr lvl="2">
              <a:lnSpc>
                <a:spcPct val="100000"/>
              </a:lnSpc>
            </a:pPr>
            <a:r>
              <a:rPr lang="en-US" b="1" dirty="0" smtClean="0">
                <a:effectLst>
                  <a:outerShdw blurRad="38100" dist="38100" dir="2700000" algn="tl">
                    <a:srgbClr val="000000">
                      <a:alpha val="43137"/>
                    </a:srgbClr>
                  </a:outerShdw>
                </a:effectLst>
              </a:rPr>
              <a:t>Increased lower extremity tone</a:t>
            </a:r>
          </a:p>
          <a:p>
            <a:pPr lvl="2">
              <a:lnSpc>
                <a:spcPct val="100000"/>
              </a:lnSpc>
            </a:pPr>
            <a:r>
              <a:rPr lang="en-US" b="1" dirty="0" smtClean="0">
                <a:effectLst>
                  <a:outerShdw blurRad="38100" dist="38100" dir="2700000" algn="tl">
                    <a:srgbClr val="000000">
                      <a:alpha val="43137"/>
                    </a:srgbClr>
                  </a:outerShdw>
                </a:effectLst>
              </a:rPr>
              <a:t>Numb feet</a:t>
            </a:r>
          </a:p>
          <a:p>
            <a:pPr lvl="2">
              <a:lnSpc>
                <a:spcPct val="100000"/>
              </a:lnSpc>
            </a:pPr>
            <a:r>
              <a:rPr lang="en-US" b="1" dirty="0" smtClean="0">
                <a:effectLst>
                  <a:outerShdw blurRad="38100" dist="38100" dir="2700000" algn="tl">
                    <a:srgbClr val="000000">
                      <a:alpha val="43137"/>
                    </a:srgbClr>
                  </a:outerShdw>
                </a:effectLst>
              </a:rPr>
              <a:t>Bladder symptoms</a:t>
            </a:r>
          </a:p>
          <a:p>
            <a:pPr lvl="1">
              <a:lnSpc>
                <a:spcPct val="100000"/>
              </a:lnSpc>
            </a:pPr>
            <a:r>
              <a:rPr lang="en-US" b="1" dirty="0" smtClean="0">
                <a:effectLst>
                  <a:outerShdw blurRad="38100" dist="38100" dir="2700000" algn="tl">
                    <a:srgbClr val="000000">
                      <a:alpha val="43137"/>
                    </a:srgbClr>
                  </a:outerShdw>
                </a:effectLst>
              </a:rPr>
              <a:t>Enhancing lesions on MRI</a:t>
            </a:r>
          </a:p>
          <a:p>
            <a:pPr>
              <a:lnSpc>
                <a:spcPct val="100000"/>
              </a:lnSpc>
            </a:pPr>
            <a:r>
              <a:rPr lang="en-US" b="1" dirty="0" smtClean="0">
                <a:effectLst>
                  <a:outerShdw blurRad="38100" dist="38100" dir="2700000" algn="tl">
                    <a:srgbClr val="000000">
                      <a:alpha val="43137"/>
                    </a:srgbClr>
                  </a:outerShdw>
                </a:effectLst>
              </a:rPr>
              <a:t>Stable on interferon beta-1a </a:t>
            </a:r>
            <a:r>
              <a:rPr lang="en-US" b="1" dirty="0" err="1" smtClean="0">
                <a:effectLst>
                  <a:outerShdw blurRad="38100" dist="38100" dir="2700000" algn="tl">
                    <a:srgbClr val="000000">
                      <a:alpha val="43137"/>
                    </a:srgbClr>
                  </a:outerShdw>
                </a:effectLst>
              </a:rPr>
              <a:t>sc</a:t>
            </a:r>
            <a:r>
              <a:rPr lang="en-US" b="1" dirty="0" smtClean="0">
                <a:effectLst>
                  <a:outerShdw blurRad="38100" dist="38100" dir="2700000" algn="tl">
                    <a:srgbClr val="000000">
                      <a:alpha val="43137"/>
                    </a:srgbClr>
                  </a:outerShdw>
                </a:effectLst>
              </a:rPr>
              <a:t> for 5 years</a:t>
            </a:r>
          </a:p>
          <a:p>
            <a:endParaRPr lang="en-US" dirty="0"/>
          </a:p>
        </p:txBody>
      </p:sp>
    </p:spTree>
    <p:extLst>
      <p:ext uri="{BB962C8B-B14F-4D97-AF65-F5344CB8AC3E}">
        <p14:creationId xmlns:p14="http://schemas.microsoft.com/office/powerpoint/2010/main" val="272707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5: </a:t>
            </a:r>
            <a:r>
              <a:rPr lang="en-US" sz="3600" dirty="0" smtClean="0">
                <a:solidFill>
                  <a:schemeClr val="tx2"/>
                </a:solidFill>
              </a:rPr>
              <a:t>Fred</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576972"/>
            <a:ext cx="8087869" cy="4351338"/>
          </a:xfrm>
        </p:spPr>
        <p:txBody>
          <a:bodyPr>
            <a:normAutofit lnSpcReduction="10000"/>
          </a:bodyPr>
          <a:lstStyle/>
          <a:p>
            <a:pPr>
              <a:lnSpc>
                <a:spcPct val="100000"/>
              </a:lnSpc>
            </a:pPr>
            <a:r>
              <a:rPr lang="en-US" b="1" dirty="0" smtClean="0">
                <a:effectLst>
                  <a:outerShdw blurRad="38100" dist="38100" dir="2700000" algn="tl">
                    <a:srgbClr val="000000">
                      <a:alpha val="43137"/>
                    </a:srgbClr>
                  </a:outerShdw>
                </a:effectLst>
              </a:rPr>
              <a:t>Is this a true MS relapse?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How would you treat his current symptoms?</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Do you feel his MS is being adequately treated by </a:t>
            </a:r>
            <a:r>
              <a:rPr lang="en-US" b="1" dirty="0" err="1" smtClean="0">
                <a:effectLst>
                  <a:outerShdw blurRad="38100" dist="38100" dir="2700000" algn="tl">
                    <a:srgbClr val="000000">
                      <a:alpha val="43137"/>
                    </a:srgbClr>
                  </a:outerShdw>
                </a:effectLst>
              </a:rPr>
              <a:t>pegylated</a:t>
            </a:r>
            <a:r>
              <a:rPr lang="en-US" b="1" dirty="0" smtClean="0">
                <a:effectLst>
                  <a:outerShdw blurRad="38100" dist="38100" dir="2700000" algn="tl">
                    <a:srgbClr val="000000">
                      <a:alpha val="43137"/>
                    </a:srgbClr>
                  </a:outerShdw>
                </a:effectLst>
              </a:rPr>
              <a:t> interferon-1a?</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other MS symptoms are a concern to you?</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return-to-work plan would you recommend for Fred?</a:t>
            </a:r>
          </a:p>
        </p:txBody>
      </p:sp>
    </p:spTree>
    <p:extLst>
      <p:ext uri="{BB962C8B-B14F-4D97-AF65-F5344CB8AC3E}">
        <p14:creationId xmlns:p14="http://schemas.microsoft.com/office/powerpoint/2010/main" val="251409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6: </a:t>
            </a:r>
            <a:r>
              <a:rPr lang="en-US" dirty="0" smtClean="0">
                <a:solidFill>
                  <a:schemeClr val="tx2"/>
                </a:solidFill>
              </a:rPr>
              <a:t>Judy</a:t>
            </a:r>
            <a:endParaRPr lang="en-US" dirty="0">
              <a:solidFill>
                <a:schemeClr val="tx2"/>
              </a:solidFill>
            </a:endParaRPr>
          </a:p>
        </p:txBody>
      </p:sp>
      <p:sp>
        <p:nvSpPr>
          <p:cNvPr id="3" name="Content Placeholder 2"/>
          <p:cNvSpPr>
            <a:spLocks noGrp="1"/>
          </p:cNvSpPr>
          <p:nvPr>
            <p:ph idx="1"/>
          </p:nvPr>
        </p:nvSpPr>
        <p:spPr>
          <a:xfrm>
            <a:off x="840000" y="1576971"/>
            <a:ext cx="7860380"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34-year-old woman, married with 2 children, ages 5 and 7</a:t>
            </a:r>
          </a:p>
          <a:p>
            <a:pPr>
              <a:lnSpc>
                <a:spcPct val="100000"/>
              </a:lnSpc>
            </a:pPr>
            <a:r>
              <a:rPr lang="en-CA" altLang="en-US" b="1" dirty="0" smtClean="0">
                <a:effectLst>
                  <a:outerShdw blurRad="38100" dist="38100" dir="2700000" algn="tl">
                    <a:srgbClr val="000000">
                      <a:alpha val="43137"/>
                    </a:srgbClr>
                  </a:outerShdw>
                </a:effectLst>
              </a:rPr>
              <a:t>Works part-time as a receptionist in a dental office</a:t>
            </a:r>
          </a:p>
          <a:p>
            <a:pPr>
              <a:lnSpc>
                <a:spcPct val="100000"/>
              </a:lnSpc>
            </a:pPr>
            <a:r>
              <a:rPr lang="en-CA" altLang="en-US" b="1" dirty="0" smtClean="0">
                <a:effectLst>
                  <a:outerShdw blurRad="38100" dist="38100" dir="2700000" algn="tl">
                    <a:srgbClr val="000000">
                      <a:alpha val="43137"/>
                    </a:srgbClr>
                  </a:outerShdw>
                </a:effectLst>
              </a:rPr>
              <a:t>Wellness-focused lifestyle including exercise and very healthy eating habits</a:t>
            </a:r>
          </a:p>
          <a:p>
            <a:pPr>
              <a:lnSpc>
                <a:spcPct val="100000"/>
              </a:lnSpc>
            </a:pPr>
            <a:r>
              <a:rPr lang="en-CA" altLang="en-US" b="1" dirty="0" smtClean="0">
                <a:effectLst>
                  <a:outerShdw blurRad="38100" dist="38100" dir="2700000" algn="tl">
                    <a:srgbClr val="000000">
                      <a:alpha val="43137"/>
                    </a:srgbClr>
                  </a:outerShdw>
                </a:effectLst>
              </a:rPr>
              <a:t>Diagnosed with relapsing remitting MS 4 years ago</a:t>
            </a:r>
          </a:p>
          <a:p>
            <a:pPr>
              <a:lnSpc>
                <a:spcPct val="100000"/>
              </a:lnSpc>
            </a:pPr>
            <a:r>
              <a:rPr lang="en-CA" altLang="en-US" b="1" dirty="0" smtClean="0">
                <a:effectLst>
                  <a:outerShdw blurRad="38100" dist="38100" dir="2700000" algn="tl">
                    <a:srgbClr val="000000">
                      <a:alpha val="43137"/>
                    </a:srgbClr>
                  </a:outerShdw>
                </a:effectLst>
              </a:rPr>
              <a:t>Started beta interferon 1-a </a:t>
            </a:r>
            <a:r>
              <a:rPr lang="en-CA" altLang="en-US" b="1" dirty="0" err="1" smtClean="0">
                <a:effectLst>
                  <a:outerShdw blurRad="38100" dist="38100" dir="2700000" algn="tl">
                    <a:srgbClr val="000000">
                      <a:alpha val="43137"/>
                    </a:srgbClr>
                  </a:outerShdw>
                </a:effectLst>
              </a:rPr>
              <a:t>sc</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Rebif</a:t>
            </a:r>
            <a:r>
              <a:rPr lang="en-CA" altLang="en-US" b="1" dirty="0" smtClean="0">
                <a:effectLst>
                  <a:outerShdw blurRad="38100" dist="38100" dir="2700000" algn="tl">
                    <a:srgbClr val="000000">
                      <a:alpha val="43137"/>
                    </a:srgbClr>
                  </a:outerShdw>
                </a:effectLst>
              </a:rPr>
              <a:t>) but stopped after 5 months due to flu-like symptoms which interfered with her exercise routine</a:t>
            </a:r>
          </a:p>
          <a:p>
            <a:pPr>
              <a:lnSpc>
                <a:spcPct val="100000"/>
              </a:lnSpc>
            </a:pPr>
            <a:r>
              <a:rPr lang="en-CA" altLang="en-US" b="1" dirty="0" smtClean="0">
                <a:effectLst>
                  <a:outerShdw blurRad="38100" dist="38100" dir="2700000" algn="tl">
                    <a:srgbClr val="000000">
                      <a:alpha val="43137"/>
                    </a:srgbClr>
                  </a:outerShdw>
                </a:effectLst>
              </a:rPr>
              <a:t>Prescribed dimethyl fumarate (</a:t>
            </a:r>
            <a:r>
              <a:rPr lang="en-CA" altLang="en-US" b="1" dirty="0" err="1" smtClean="0">
                <a:effectLst>
                  <a:outerShdw blurRad="38100" dist="38100" dir="2700000" algn="tl">
                    <a:srgbClr val="000000">
                      <a:alpha val="43137"/>
                    </a:srgbClr>
                  </a:outerShdw>
                </a:effectLst>
              </a:rPr>
              <a:t>Tecfidera</a:t>
            </a:r>
            <a:r>
              <a:rPr lang="en-CA" altLang="en-US" b="1" dirty="0" smtClean="0">
                <a:effectLst>
                  <a:outerShdw blurRad="38100" dist="38100" dir="2700000" algn="tl">
                    <a:srgbClr val="000000">
                      <a:alpha val="43137"/>
                    </a:srgbClr>
                  </a:outerShdw>
                </a:effectLst>
              </a:rPr>
              <a:t>) but stopped after 3 months because of allergic reaction </a:t>
            </a:r>
            <a:r>
              <a:rPr lang="en-CA" altLang="en-US" b="1" dirty="0">
                <a:effectLst>
                  <a:outerShdw blurRad="38100" dist="38100" dir="2700000" algn="tl">
                    <a:srgbClr val="000000">
                      <a:alpha val="43137"/>
                    </a:srgbClr>
                  </a:outerShdw>
                </a:effectLst>
              </a:rPr>
              <a:t>(</a:t>
            </a:r>
            <a:r>
              <a:rPr lang="en-CA" altLang="en-US" b="1" dirty="0" smtClean="0">
                <a:effectLst>
                  <a:outerShdw blurRad="38100" dist="38100" dir="2700000" algn="tl">
                    <a:srgbClr val="000000">
                      <a:alpha val="43137"/>
                    </a:srgbClr>
                  </a:outerShdw>
                </a:effectLst>
              </a:rPr>
              <a:t>generalized hives)</a:t>
            </a:r>
          </a:p>
        </p:txBody>
      </p:sp>
    </p:spTree>
    <p:extLst>
      <p:ext uri="{BB962C8B-B14F-4D97-AF65-F5344CB8AC3E}">
        <p14:creationId xmlns:p14="http://schemas.microsoft.com/office/powerpoint/2010/main" val="327737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6: </a:t>
            </a:r>
            <a:r>
              <a:rPr lang="en-US" dirty="0" smtClean="0">
                <a:solidFill>
                  <a:schemeClr val="tx2"/>
                </a:solidFill>
              </a:rPr>
              <a:t>Judy</a:t>
            </a:r>
            <a:endParaRPr lang="en-US" dirty="0">
              <a:solidFill>
                <a:schemeClr val="tx2"/>
              </a:solidFill>
            </a:endParaRPr>
          </a:p>
        </p:txBody>
      </p:sp>
      <p:sp>
        <p:nvSpPr>
          <p:cNvPr id="3" name="Content Placeholder 2"/>
          <p:cNvSpPr>
            <a:spLocks noGrp="1"/>
          </p:cNvSpPr>
          <p:nvPr>
            <p:ph idx="1"/>
          </p:nvPr>
        </p:nvSpPr>
        <p:spPr>
          <a:xfrm>
            <a:off x="840000" y="1576971"/>
            <a:ext cx="7860380"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Over the past 13 months, Judy has had 3 relapses</a:t>
            </a:r>
          </a:p>
          <a:p>
            <a:pPr>
              <a:lnSpc>
                <a:spcPct val="100000"/>
              </a:lnSpc>
            </a:pPr>
            <a:r>
              <a:rPr lang="en-CA" altLang="en-US" b="1" dirty="0" smtClean="0">
                <a:effectLst>
                  <a:outerShdw blurRad="38100" dist="38100" dir="2700000" algn="tl">
                    <a:srgbClr val="000000">
                      <a:alpha val="43137"/>
                    </a:srgbClr>
                  </a:outerShdw>
                </a:effectLst>
              </a:rPr>
              <a:t>Had significant residual dexterity loss of her right dominant hand after last relapse</a:t>
            </a:r>
          </a:p>
          <a:p>
            <a:pPr>
              <a:lnSpc>
                <a:spcPct val="100000"/>
              </a:lnSpc>
            </a:pPr>
            <a:r>
              <a:rPr lang="en-CA" altLang="en-US" b="1" dirty="0" smtClean="0">
                <a:effectLst>
                  <a:outerShdw blurRad="38100" dist="38100" dir="2700000" algn="tl">
                    <a:srgbClr val="000000">
                      <a:alpha val="43137"/>
                    </a:srgbClr>
                  </a:outerShdw>
                </a:effectLst>
              </a:rPr>
              <a:t>Numerous enhancing lesions on recent MRI</a:t>
            </a:r>
          </a:p>
          <a:p>
            <a:pPr>
              <a:lnSpc>
                <a:spcPct val="100000"/>
              </a:lnSpc>
            </a:pPr>
            <a:r>
              <a:rPr lang="en-CA" altLang="en-US" b="1" dirty="0" smtClean="0">
                <a:effectLst>
                  <a:outerShdw blurRad="38100" dist="38100" dir="2700000" algn="tl">
                    <a:srgbClr val="000000">
                      <a:alpha val="43137"/>
                    </a:srgbClr>
                  </a:outerShdw>
                </a:effectLst>
              </a:rPr>
              <a:t>Neurologist recommended starting </a:t>
            </a:r>
            <a:r>
              <a:rPr lang="en-CA" altLang="en-US" b="1" dirty="0" err="1" smtClean="0">
                <a:effectLst>
                  <a:outerShdw blurRad="38100" dist="38100" dir="2700000" algn="tl">
                    <a:srgbClr val="000000">
                      <a:alpha val="43137"/>
                    </a:srgbClr>
                  </a:outerShdw>
                </a:effectLst>
              </a:rPr>
              <a:t>natalizumab</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Tysabri</a:t>
            </a:r>
            <a:r>
              <a:rPr lang="en-CA" altLang="en-US" b="1" dirty="0" smtClean="0">
                <a:effectLst>
                  <a:outerShdw blurRad="38100" dist="38100" dir="2700000" algn="tl">
                    <a:srgbClr val="000000">
                      <a:alpha val="43137"/>
                    </a:srgbClr>
                  </a:outerShdw>
                </a:effectLst>
              </a:rPr>
              <a:t>) as soon as possible</a:t>
            </a:r>
          </a:p>
          <a:p>
            <a:pPr>
              <a:lnSpc>
                <a:spcPct val="100000"/>
              </a:lnSpc>
            </a:pPr>
            <a:r>
              <a:rPr lang="en-CA" altLang="en-US" b="1" dirty="0" smtClean="0">
                <a:effectLst>
                  <a:outerShdw blurRad="38100" dist="38100" dir="2700000" algn="tl">
                    <a:srgbClr val="000000">
                      <a:alpha val="43137"/>
                    </a:srgbClr>
                  </a:outerShdw>
                </a:effectLst>
              </a:rPr>
              <a:t>She is reluctant to try new DMT and has looked into alternative treatments including restrictive diets and stem cell therapy in Mexico</a:t>
            </a:r>
          </a:p>
          <a:p>
            <a:pPr>
              <a:lnSpc>
                <a:spcPct val="100000"/>
              </a:lnSpc>
            </a:pPr>
            <a:r>
              <a:rPr lang="en-CA" altLang="en-US" b="1" dirty="0" smtClean="0">
                <a:effectLst>
                  <a:outerShdw blurRad="38100" dist="38100" dir="2700000" algn="tl">
                    <a:srgbClr val="000000">
                      <a:alpha val="43137"/>
                    </a:srgbClr>
                  </a:outerShdw>
                </a:effectLst>
              </a:rPr>
              <a:t>She would prefer a more natural, non-chemical approach for treating her MS</a:t>
            </a:r>
          </a:p>
        </p:txBody>
      </p:sp>
    </p:spTree>
    <p:extLst>
      <p:ext uri="{BB962C8B-B14F-4D97-AF65-F5344CB8AC3E}">
        <p14:creationId xmlns:p14="http://schemas.microsoft.com/office/powerpoint/2010/main" val="193271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a:t>
            </a:r>
            <a:r>
              <a:rPr lang="en-US" sz="3600" dirty="0"/>
              <a:t>6</a:t>
            </a:r>
            <a:r>
              <a:rPr lang="en-US" sz="3600" dirty="0" smtClean="0"/>
              <a:t>: </a:t>
            </a:r>
            <a:r>
              <a:rPr lang="en-US" sz="3600" dirty="0" smtClean="0">
                <a:solidFill>
                  <a:schemeClr val="tx2"/>
                </a:solidFill>
              </a:rPr>
              <a:t>Judy</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576972"/>
            <a:ext cx="8087869" cy="4351338"/>
          </a:xfrm>
        </p:spPr>
        <p:txBody>
          <a:bodyPr>
            <a:normAutofit/>
          </a:bodyPr>
          <a:lstStyle/>
          <a:p>
            <a:pPr>
              <a:lnSpc>
                <a:spcPct val="100000"/>
              </a:lnSpc>
            </a:pPr>
            <a:r>
              <a:rPr lang="en-US" b="1" dirty="0" smtClean="0">
                <a:effectLst>
                  <a:outerShdw blurRad="38100" dist="38100" dir="2700000" algn="tl">
                    <a:srgbClr val="000000">
                      <a:alpha val="43137"/>
                    </a:srgbClr>
                  </a:outerShdw>
                </a:effectLst>
              </a:rPr>
              <a:t>How would you approach education on treatment?</a:t>
            </a:r>
            <a:endParaRPr lang="en-US" b="1" dirty="0">
              <a:effectLst>
                <a:outerShdw blurRad="38100" dist="38100" dir="2700000" algn="tl">
                  <a:srgbClr val="000000">
                    <a:alpha val="43137"/>
                  </a:srgbClr>
                </a:outerShdw>
              </a:effectLst>
            </a:endParaRPr>
          </a:p>
          <a:p>
            <a:pPr>
              <a:lnSpc>
                <a:spcPct val="100000"/>
              </a:lnSpc>
            </a:pPr>
            <a:endParaRPr lang="en-US" b="1" dirty="0" smtClean="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Would you encourage Judy to try alternative therapies?</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How would you discuss the seriousness of her current MRI findings?</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How might you suggest combining safe, complimentary therapies with an effective DMT?</a:t>
            </a:r>
          </a:p>
        </p:txBody>
      </p:sp>
    </p:spTree>
    <p:extLst>
      <p:ext uri="{BB962C8B-B14F-4D97-AF65-F5344CB8AC3E}">
        <p14:creationId xmlns:p14="http://schemas.microsoft.com/office/powerpoint/2010/main" val="420322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7</a:t>
            </a:r>
            <a:r>
              <a:rPr lang="en-US" dirty="0" smtClean="0"/>
              <a:t>: </a:t>
            </a:r>
            <a:r>
              <a:rPr lang="en-US" dirty="0" smtClean="0">
                <a:solidFill>
                  <a:schemeClr val="tx2"/>
                </a:solidFill>
              </a:rPr>
              <a:t>Ron</a:t>
            </a:r>
            <a:endParaRPr lang="en-US" dirty="0">
              <a:solidFill>
                <a:schemeClr val="tx2"/>
              </a:solidFill>
            </a:endParaRPr>
          </a:p>
        </p:txBody>
      </p:sp>
      <p:sp>
        <p:nvSpPr>
          <p:cNvPr id="3" name="Content Placeholder 2"/>
          <p:cNvSpPr>
            <a:spLocks noGrp="1"/>
          </p:cNvSpPr>
          <p:nvPr>
            <p:ph idx="1"/>
          </p:nvPr>
        </p:nvSpPr>
        <p:spPr>
          <a:xfrm>
            <a:off x="839999" y="1576971"/>
            <a:ext cx="8113877"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49-year-old man diagnosed with secondary progressive MS</a:t>
            </a:r>
          </a:p>
          <a:p>
            <a:pPr>
              <a:lnSpc>
                <a:spcPct val="100000"/>
              </a:lnSpc>
            </a:pPr>
            <a:r>
              <a:rPr lang="en-CA" altLang="en-US" b="1" dirty="0" smtClean="0">
                <a:effectLst>
                  <a:outerShdw blurRad="38100" dist="38100" dir="2700000" algn="tl">
                    <a:srgbClr val="000000">
                      <a:alpha val="43137"/>
                    </a:srgbClr>
                  </a:outerShdw>
                </a:effectLst>
              </a:rPr>
              <a:t>Significant lower limb weakness and spasticity</a:t>
            </a:r>
          </a:p>
          <a:p>
            <a:pPr>
              <a:lnSpc>
                <a:spcPct val="100000"/>
              </a:lnSpc>
            </a:pPr>
            <a:r>
              <a:rPr lang="en-CA" altLang="en-US" b="1" dirty="0" smtClean="0">
                <a:effectLst>
                  <a:outerShdw blurRad="38100" dist="38100" dir="2700000" algn="tl">
                    <a:srgbClr val="000000">
                      <a:alpha val="43137"/>
                    </a:srgbClr>
                  </a:outerShdw>
                </a:effectLst>
              </a:rPr>
              <a:t>Spends most of his time in a wheel chair</a:t>
            </a:r>
          </a:p>
          <a:p>
            <a:pPr>
              <a:lnSpc>
                <a:spcPct val="100000"/>
              </a:lnSpc>
            </a:pPr>
            <a:r>
              <a:rPr lang="en-CA" altLang="en-US" b="1" dirty="0" smtClean="0">
                <a:effectLst>
                  <a:outerShdw blurRad="38100" dist="38100" dir="2700000" algn="tl">
                    <a:srgbClr val="000000">
                      <a:alpha val="43137"/>
                    </a:srgbClr>
                  </a:outerShdw>
                </a:effectLst>
              </a:rPr>
              <a:t>Able to take a few steps unaided</a:t>
            </a:r>
          </a:p>
          <a:p>
            <a:pPr>
              <a:lnSpc>
                <a:spcPct val="100000"/>
              </a:lnSpc>
            </a:pPr>
            <a:r>
              <a:rPr lang="en-CA" altLang="en-US" b="1" dirty="0" smtClean="0">
                <a:effectLst>
                  <a:outerShdw blurRad="38100" dist="38100" dir="2700000" algn="tl">
                    <a:srgbClr val="000000">
                      <a:alpha val="43137"/>
                    </a:srgbClr>
                  </a:outerShdw>
                </a:effectLst>
              </a:rPr>
              <a:t>Independent in dressing and toileting</a:t>
            </a:r>
          </a:p>
          <a:p>
            <a:pPr>
              <a:lnSpc>
                <a:spcPct val="100000"/>
              </a:lnSpc>
            </a:pPr>
            <a:r>
              <a:rPr lang="en-CA" altLang="en-US" b="1" dirty="0" smtClean="0">
                <a:effectLst>
                  <a:outerShdw blurRad="38100" dist="38100" dir="2700000" algn="tl">
                    <a:srgbClr val="000000">
                      <a:alpha val="43137"/>
                    </a:srgbClr>
                  </a:outerShdw>
                </a:effectLst>
              </a:rPr>
              <a:t>Works full-time in brother’s office as an accountant</a:t>
            </a:r>
          </a:p>
          <a:p>
            <a:pPr>
              <a:lnSpc>
                <a:spcPct val="100000"/>
              </a:lnSpc>
            </a:pPr>
            <a:r>
              <a:rPr lang="en-CA" altLang="en-US" b="1" dirty="0" smtClean="0">
                <a:effectLst>
                  <a:outerShdw blurRad="38100" dist="38100" dir="2700000" algn="tl">
                    <a:srgbClr val="000000">
                      <a:alpha val="43137"/>
                    </a:srgbClr>
                  </a:outerShdw>
                </a:effectLst>
              </a:rPr>
              <a:t>Family is very supportive </a:t>
            </a:r>
          </a:p>
        </p:txBody>
      </p:sp>
    </p:spTree>
    <p:extLst>
      <p:ext uri="{BB962C8B-B14F-4D97-AF65-F5344CB8AC3E}">
        <p14:creationId xmlns:p14="http://schemas.microsoft.com/office/powerpoint/2010/main" val="374413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7</a:t>
            </a:r>
            <a:r>
              <a:rPr lang="en-US" dirty="0" smtClean="0"/>
              <a:t>: </a:t>
            </a:r>
            <a:r>
              <a:rPr lang="en-US" dirty="0" smtClean="0">
                <a:solidFill>
                  <a:schemeClr val="tx2"/>
                </a:solidFill>
              </a:rPr>
              <a:t>Ron</a:t>
            </a:r>
            <a:endParaRPr lang="en-US" dirty="0">
              <a:solidFill>
                <a:schemeClr val="tx2"/>
              </a:solidFill>
            </a:endParaRPr>
          </a:p>
        </p:txBody>
      </p:sp>
      <p:sp>
        <p:nvSpPr>
          <p:cNvPr id="3" name="Content Placeholder 2"/>
          <p:cNvSpPr>
            <a:spLocks noGrp="1"/>
          </p:cNvSpPr>
          <p:nvPr>
            <p:ph idx="1"/>
          </p:nvPr>
        </p:nvSpPr>
        <p:spPr>
          <a:xfrm>
            <a:off x="839999" y="1576971"/>
            <a:ext cx="8113877"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Ron calls to report sudden onset of severe pain in his mid-cheek and lower jaw area</a:t>
            </a:r>
          </a:p>
          <a:p>
            <a:pPr>
              <a:lnSpc>
                <a:spcPct val="100000"/>
              </a:lnSpc>
            </a:pPr>
            <a:r>
              <a:rPr lang="en-CA" altLang="en-US" b="1" dirty="0" smtClean="0">
                <a:effectLst>
                  <a:outerShdw blurRad="38100" dist="38100" dir="2700000" algn="tl">
                    <a:srgbClr val="000000">
                      <a:alpha val="43137"/>
                    </a:srgbClr>
                  </a:outerShdw>
                </a:effectLst>
              </a:rPr>
              <a:t>Describes pain as explosive and happens when he chews or talks</a:t>
            </a:r>
          </a:p>
          <a:p>
            <a:pPr>
              <a:lnSpc>
                <a:spcPct val="100000"/>
              </a:lnSpc>
            </a:pPr>
            <a:r>
              <a:rPr lang="en-CA" altLang="en-US" b="1" dirty="0" smtClean="0">
                <a:effectLst>
                  <a:outerShdw blurRad="38100" dist="38100" dir="2700000" algn="tl">
                    <a:srgbClr val="000000">
                      <a:alpha val="43137"/>
                    </a:srgbClr>
                  </a:outerShdw>
                </a:effectLst>
              </a:rPr>
              <a:t>Unable to brush his teeth since pain began</a:t>
            </a:r>
          </a:p>
          <a:p>
            <a:pPr>
              <a:lnSpc>
                <a:spcPct val="100000"/>
              </a:lnSpc>
            </a:pPr>
            <a:r>
              <a:rPr lang="en-CA" altLang="en-US" b="1" dirty="0" smtClean="0">
                <a:effectLst>
                  <a:outerShdw blurRad="38100" dist="38100" dir="2700000" algn="tl">
                    <a:srgbClr val="000000">
                      <a:alpha val="43137"/>
                    </a:srgbClr>
                  </a:outerShdw>
                </a:effectLst>
              </a:rPr>
              <a:t> Saw a physician at urgent care center and was started on gabapentin and escalated his dose to 2400 mg daily</a:t>
            </a:r>
          </a:p>
          <a:p>
            <a:pPr>
              <a:lnSpc>
                <a:spcPct val="100000"/>
              </a:lnSpc>
            </a:pPr>
            <a:r>
              <a:rPr lang="en-CA" altLang="en-US" b="1" dirty="0" smtClean="0">
                <a:effectLst>
                  <a:outerShdw blurRad="38100" dist="38100" dir="2700000" algn="tl">
                    <a:srgbClr val="000000">
                      <a:alpha val="43137"/>
                    </a:srgbClr>
                  </a:outerShdw>
                </a:effectLst>
              </a:rPr>
              <a:t>Helped somewhat but still has intolerable pain and unable to chew or handle oral care</a:t>
            </a:r>
          </a:p>
          <a:p>
            <a:pPr>
              <a:lnSpc>
                <a:spcPct val="100000"/>
              </a:lnSpc>
            </a:pPr>
            <a:r>
              <a:rPr lang="en-CA" altLang="en-US" b="1" dirty="0" smtClean="0">
                <a:effectLst>
                  <a:outerShdw blurRad="38100" dist="38100" dir="2700000" algn="tl">
                    <a:srgbClr val="000000">
                      <a:alpha val="43137"/>
                    </a:srgbClr>
                  </a:outerShdw>
                </a:effectLst>
              </a:rPr>
              <a:t>His neurologist started him on carbamazepine (</a:t>
            </a:r>
            <a:r>
              <a:rPr lang="en-CA" altLang="en-US" b="1" dirty="0" err="1" smtClean="0">
                <a:effectLst>
                  <a:outerShdw blurRad="38100" dist="38100" dir="2700000" algn="tl">
                    <a:srgbClr val="000000">
                      <a:alpha val="43137"/>
                    </a:srgbClr>
                  </a:outerShdw>
                </a:effectLst>
              </a:rPr>
              <a:t>Tegretol</a:t>
            </a:r>
            <a:r>
              <a:rPr lang="en-CA" altLang="en-US" b="1" dirty="0" smtClean="0">
                <a:effectLst>
                  <a:outerShdw blurRad="38100" dist="38100" dir="2700000" algn="tl">
                    <a:srgbClr val="000000">
                      <a:alpha val="43137"/>
                    </a:srgbClr>
                  </a:outerShdw>
                </a:effectLst>
              </a:rPr>
              <a:t>) 200 mg </a:t>
            </a:r>
            <a:r>
              <a:rPr lang="en-CA" altLang="en-US" b="1" dirty="0" err="1" smtClean="0">
                <a:effectLst>
                  <a:outerShdw blurRad="38100" dist="38100" dir="2700000" algn="tl">
                    <a:srgbClr val="000000">
                      <a:alpha val="43137"/>
                    </a:srgbClr>
                  </a:outerShdw>
                </a:effectLst>
              </a:rPr>
              <a:t>tid</a:t>
            </a:r>
            <a:endParaRPr lang="en-CA" altLang="en-US"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115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7</a:t>
            </a:r>
            <a:r>
              <a:rPr lang="en-US" dirty="0" smtClean="0"/>
              <a:t>: </a:t>
            </a:r>
            <a:r>
              <a:rPr lang="en-US" dirty="0" smtClean="0">
                <a:solidFill>
                  <a:schemeClr val="tx2"/>
                </a:solidFill>
              </a:rPr>
              <a:t>Ron</a:t>
            </a:r>
            <a:endParaRPr lang="en-US" dirty="0">
              <a:solidFill>
                <a:schemeClr val="tx2"/>
              </a:solidFill>
            </a:endParaRPr>
          </a:p>
        </p:txBody>
      </p:sp>
      <p:sp>
        <p:nvSpPr>
          <p:cNvPr id="3" name="Content Placeholder 2"/>
          <p:cNvSpPr>
            <a:spLocks noGrp="1"/>
          </p:cNvSpPr>
          <p:nvPr>
            <p:ph idx="1"/>
          </p:nvPr>
        </p:nvSpPr>
        <p:spPr>
          <a:xfrm>
            <a:off x="839999" y="1576971"/>
            <a:ext cx="8231573"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Carbamazepine worked well  but he became so weak and dizzy that he stopped it</a:t>
            </a:r>
          </a:p>
          <a:p>
            <a:pPr>
              <a:lnSpc>
                <a:spcPct val="100000"/>
              </a:lnSpc>
            </a:pPr>
            <a:r>
              <a:rPr lang="en-CA" altLang="en-US" b="1" dirty="0" smtClean="0">
                <a:effectLst>
                  <a:outerShdw blurRad="38100" dist="38100" dir="2700000" algn="tl">
                    <a:srgbClr val="000000">
                      <a:alpha val="43137"/>
                    </a:srgbClr>
                  </a:outerShdw>
                </a:effectLst>
              </a:rPr>
              <a:t>Currently off work since spasms of pain occur when he is talking to clients</a:t>
            </a:r>
          </a:p>
          <a:p>
            <a:pPr>
              <a:lnSpc>
                <a:spcPct val="100000"/>
              </a:lnSpc>
            </a:pPr>
            <a:r>
              <a:rPr lang="en-CA" altLang="en-US" b="1" dirty="0" smtClean="0">
                <a:effectLst>
                  <a:outerShdw blurRad="38100" dist="38100" dir="2700000" algn="tl">
                    <a:srgbClr val="000000">
                      <a:alpha val="43137"/>
                    </a:srgbClr>
                  </a:outerShdw>
                </a:effectLst>
              </a:rPr>
              <a:t>Desperate to be pain free and back to regular work schedule</a:t>
            </a:r>
          </a:p>
          <a:p>
            <a:pPr>
              <a:lnSpc>
                <a:spcPct val="100000"/>
              </a:lnSpc>
            </a:pPr>
            <a:r>
              <a:rPr lang="en-CA" altLang="en-US" b="1" dirty="0">
                <a:effectLst>
                  <a:outerShdw blurRad="38100" dist="38100" dir="2700000" algn="tl">
                    <a:srgbClr val="000000">
                      <a:alpha val="43137"/>
                    </a:srgbClr>
                  </a:outerShdw>
                </a:effectLst>
              </a:rPr>
              <a:t>F</a:t>
            </a:r>
            <a:r>
              <a:rPr lang="en-CA" altLang="en-US" b="1" dirty="0" smtClean="0">
                <a:effectLst>
                  <a:outerShdw blurRad="38100" dist="38100" dir="2700000" algn="tl">
                    <a:srgbClr val="000000">
                      <a:alpha val="43137"/>
                    </a:srgbClr>
                  </a:outerShdw>
                </a:effectLst>
              </a:rPr>
              <a:t>amily cruise to celebrate his 50</a:t>
            </a:r>
            <a:r>
              <a:rPr lang="en-CA" altLang="en-US" b="1" baseline="30000" dirty="0" smtClean="0">
                <a:effectLst>
                  <a:outerShdw blurRad="38100" dist="38100" dir="2700000" algn="tl">
                    <a:srgbClr val="000000">
                      <a:alpha val="43137"/>
                    </a:srgbClr>
                  </a:outerShdw>
                </a:effectLst>
              </a:rPr>
              <a:t>th</a:t>
            </a:r>
            <a:r>
              <a:rPr lang="en-CA" altLang="en-US" b="1" dirty="0" smtClean="0">
                <a:effectLst>
                  <a:outerShdw blurRad="38100" dist="38100" dir="2700000" algn="tl">
                    <a:srgbClr val="000000">
                      <a:alpha val="43137"/>
                    </a:srgbClr>
                  </a:outerShdw>
                </a:effectLst>
              </a:rPr>
              <a:t> birthday is scheduled to take place in 5 weeks</a:t>
            </a:r>
          </a:p>
          <a:p>
            <a:pPr>
              <a:lnSpc>
                <a:spcPct val="100000"/>
              </a:lnSpc>
            </a:pPr>
            <a:r>
              <a:rPr lang="en-CA" altLang="en-US" b="1" dirty="0" smtClean="0">
                <a:effectLst>
                  <a:outerShdw blurRad="38100" dist="38100" dir="2700000" algn="tl">
                    <a:srgbClr val="000000">
                      <a:alpha val="43137"/>
                    </a:srgbClr>
                  </a:outerShdw>
                </a:effectLst>
              </a:rPr>
              <a:t>Knows he can not go on cruise feeling the way he does now</a:t>
            </a:r>
          </a:p>
        </p:txBody>
      </p:sp>
    </p:spTree>
    <p:extLst>
      <p:ext uri="{BB962C8B-B14F-4D97-AF65-F5344CB8AC3E}">
        <p14:creationId xmlns:p14="http://schemas.microsoft.com/office/powerpoint/2010/main" val="198275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7: </a:t>
            </a:r>
            <a:r>
              <a:rPr lang="en-US" sz="3600" dirty="0" smtClean="0">
                <a:solidFill>
                  <a:schemeClr val="tx2"/>
                </a:solidFill>
              </a:rPr>
              <a:t>Ron</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576972"/>
            <a:ext cx="8087869" cy="4351338"/>
          </a:xfrm>
        </p:spPr>
        <p:txBody>
          <a:bodyPr>
            <a:normAutofit/>
          </a:bodyPr>
          <a:lstStyle/>
          <a:p>
            <a:pPr>
              <a:lnSpc>
                <a:spcPct val="100000"/>
              </a:lnSpc>
            </a:pPr>
            <a:r>
              <a:rPr lang="en-US" b="1" dirty="0" smtClean="0">
                <a:effectLst>
                  <a:outerShdw blurRad="38100" dist="38100" dir="2700000" algn="tl">
                    <a:srgbClr val="000000">
                      <a:alpha val="43137"/>
                    </a:srgbClr>
                  </a:outerShdw>
                </a:effectLst>
              </a:rPr>
              <a:t>What is the source of Ron’s pain?</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Has his recommended treatment been appropriate?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Is this an MS relapse?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other treatment strategies/medications might be considered?</a:t>
            </a:r>
          </a:p>
        </p:txBody>
      </p:sp>
    </p:spTree>
    <p:extLst>
      <p:ext uri="{BB962C8B-B14F-4D97-AF65-F5344CB8AC3E}">
        <p14:creationId xmlns:p14="http://schemas.microsoft.com/office/powerpoint/2010/main" val="976544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8: </a:t>
            </a:r>
            <a:r>
              <a:rPr lang="en-US" dirty="0" smtClean="0">
                <a:solidFill>
                  <a:schemeClr val="tx2"/>
                </a:solidFill>
              </a:rPr>
              <a:t>Ashley</a:t>
            </a:r>
            <a:endParaRPr lang="en-US" dirty="0">
              <a:solidFill>
                <a:schemeClr val="tx2"/>
              </a:solidFill>
            </a:endParaRPr>
          </a:p>
        </p:txBody>
      </p:sp>
      <p:sp>
        <p:nvSpPr>
          <p:cNvPr id="3" name="Content Placeholder 2"/>
          <p:cNvSpPr>
            <a:spLocks noGrp="1"/>
          </p:cNvSpPr>
          <p:nvPr>
            <p:ph idx="1"/>
          </p:nvPr>
        </p:nvSpPr>
        <p:spPr>
          <a:xfrm>
            <a:off x="839999" y="1576971"/>
            <a:ext cx="8231573"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44-year-old woman with a 9 year history of relapsing remitting MS</a:t>
            </a:r>
          </a:p>
          <a:p>
            <a:pPr>
              <a:lnSpc>
                <a:spcPct val="100000"/>
              </a:lnSpc>
            </a:pPr>
            <a:r>
              <a:rPr lang="en-CA" altLang="en-US" b="1" dirty="0" smtClean="0">
                <a:effectLst>
                  <a:outerShdw blurRad="38100" dist="38100" dir="2700000" algn="tl">
                    <a:srgbClr val="000000">
                      <a:alpha val="43137"/>
                    </a:srgbClr>
                  </a:outerShdw>
                </a:effectLst>
              </a:rPr>
              <a:t>Widowed 2 years ago; </a:t>
            </a:r>
            <a:r>
              <a:rPr lang="en-CA" altLang="en-US" b="1" dirty="0">
                <a:effectLst>
                  <a:outerShdw blurRad="38100" dist="38100" dir="2700000" algn="tl">
                    <a:srgbClr val="000000">
                      <a:alpha val="43137"/>
                    </a:srgbClr>
                  </a:outerShdw>
                </a:effectLst>
              </a:rPr>
              <a:t>l</a:t>
            </a:r>
            <a:r>
              <a:rPr lang="en-CA" altLang="en-US" b="1" dirty="0" smtClean="0">
                <a:effectLst>
                  <a:outerShdw blurRad="38100" dist="38100" dir="2700000" algn="tl">
                    <a:srgbClr val="000000">
                      <a:alpha val="43137"/>
                    </a:srgbClr>
                  </a:outerShdw>
                </a:effectLst>
              </a:rPr>
              <a:t>ives with oldest daughter and helps with chid care of 2 grandchildren ages 3 and 7</a:t>
            </a:r>
          </a:p>
          <a:p>
            <a:pPr>
              <a:lnSpc>
                <a:spcPct val="100000"/>
              </a:lnSpc>
            </a:pPr>
            <a:r>
              <a:rPr lang="en-CA" altLang="en-US" b="1" dirty="0" smtClean="0">
                <a:effectLst>
                  <a:outerShdw blurRad="38100" dist="38100" dir="2700000" algn="tl">
                    <a:srgbClr val="000000">
                      <a:alpha val="43137"/>
                    </a:srgbClr>
                  </a:outerShdw>
                </a:effectLst>
              </a:rPr>
              <a:t>Limited contact with 2 other grown children who attend college in other cities</a:t>
            </a:r>
          </a:p>
          <a:p>
            <a:pPr>
              <a:lnSpc>
                <a:spcPct val="100000"/>
              </a:lnSpc>
            </a:pPr>
            <a:r>
              <a:rPr lang="en-CA" altLang="en-US" b="1" dirty="0" smtClean="0">
                <a:effectLst>
                  <a:outerShdw blurRad="38100" dist="38100" dir="2700000" algn="tl">
                    <a:srgbClr val="000000">
                      <a:alpha val="43137"/>
                    </a:srgbClr>
                  </a:outerShdw>
                </a:effectLst>
              </a:rPr>
              <a:t>Stable since onset with DMT interferon beta 1-a </a:t>
            </a:r>
            <a:r>
              <a:rPr lang="en-CA" altLang="en-US" b="1" dirty="0" err="1" smtClean="0">
                <a:effectLst>
                  <a:outerShdw blurRad="38100" dist="38100" dir="2700000" algn="tl">
                    <a:srgbClr val="000000">
                      <a:alpha val="43137"/>
                    </a:srgbClr>
                  </a:outerShdw>
                </a:effectLst>
              </a:rPr>
              <a:t>sc</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Rebif</a:t>
            </a:r>
            <a:r>
              <a:rPr lang="en-CA" altLang="en-US" b="1" dirty="0" smtClean="0">
                <a:effectLst>
                  <a:outerShdw blurRad="38100" dist="38100" dir="2700000" algn="tl">
                    <a:srgbClr val="000000">
                      <a:alpha val="43137"/>
                    </a:srgbClr>
                  </a:outerShdw>
                </a:effectLst>
              </a:rPr>
              <a:t>)</a:t>
            </a:r>
          </a:p>
          <a:p>
            <a:pPr>
              <a:lnSpc>
                <a:spcPct val="100000"/>
              </a:lnSpc>
            </a:pPr>
            <a:r>
              <a:rPr lang="en-CA" altLang="en-US" b="1" dirty="0" smtClean="0">
                <a:effectLst>
                  <a:outerShdw blurRad="38100" dist="38100" dir="2700000" algn="tl">
                    <a:srgbClr val="000000">
                      <a:alpha val="43137"/>
                    </a:srgbClr>
                  </a:outerShdw>
                </a:effectLst>
              </a:rPr>
              <a:t>6 months ago,  switched to </a:t>
            </a:r>
            <a:r>
              <a:rPr lang="en-CA" altLang="en-US" b="1" dirty="0" err="1" smtClean="0">
                <a:effectLst>
                  <a:outerShdw blurRad="38100" dist="38100" dir="2700000" algn="tl">
                    <a:srgbClr val="000000">
                      <a:alpha val="43137"/>
                    </a:srgbClr>
                  </a:outerShdw>
                </a:effectLst>
              </a:rPr>
              <a:t>teriflunomide</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Aubagio</a:t>
            </a:r>
            <a:r>
              <a:rPr lang="en-CA" altLang="en-US" b="1" dirty="0" smtClean="0">
                <a:effectLst>
                  <a:outerShdw blurRad="38100" dist="38100" dir="2700000" algn="tl">
                    <a:srgbClr val="000000">
                      <a:alpha val="43137"/>
                    </a:srgbClr>
                  </a:outerShdw>
                </a:effectLst>
              </a:rPr>
              <a:t>) because of skin issues</a:t>
            </a:r>
          </a:p>
          <a:p>
            <a:pPr>
              <a:lnSpc>
                <a:spcPct val="100000"/>
              </a:lnSpc>
            </a:pPr>
            <a:r>
              <a:rPr lang="en-CA" altLang="en-US" b="1" dirty="0" smtClean="0">
                <a:effectLst>
                  <a:outerShdw blurRad="38100" dist="38100" dir="2700000" algn="tl">
                    <a:srgbClr val="000000">
                      <a:alpha val="43137"/>
                    </a:srgbClr>
                  </a:outerShdw>
                </a:effectLst>
              </a:rPr>
              <a:t>Tolerating new medication well and blood work (CBCD and liver enzymes) is normal</a:t>
            </a:r>
          </a:p>
        </p:txBody>
      </p:sp>
    </p:spTree>
    <p:extLst>
      <p:ext uri="{BB962C8B-B14F-4D97-AF65-F5344CB8AC3E}">
        <p14:creationId xmlns:p14="http://schemas.microsoft.com/office/powerpoint/2010/main" val="199532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8: </a:t>
            </a:r>
            <a:r>
              <a:rPr lang="en-US" dirty="0" smtClean="0">
                <a:solidFill>
                  <a:schemeClr val="tx2"/>
                </a:solidFill>
              </a:rPr>
              <a:t>Ashley</a:t>
            </a:r>
            <a:endParaRPr lang="en-US" dirty="0">
              <a:solidFill>
                <a:schemeClr val="tx2"/>
              </a:solidFill>
            </a:endParaRPr>
          </a:p>
        </p:txBody>
      </p:sp>
      <p:sp>
        <p:nvSpPr>
          <p:cNvPr id="3" name="Content Placeholder 2"/>
          <p:cNvSpPr>
            <a:spLocks noGrp="1"/>
          </p:cNvSpPr>
          <p:nvPr>
            <p:ph idx="1"/>
          </p:nvPr>
        </p:nvSpPr>
        <p:spPr>
          <a:xfrm>
            <a:off x="839999" y="1576971"/>
            <a:ext cx="8231573" cy="4887203"/>
          </a:xfrm>
        </p:spPr>
        <p:txBody>
          <a:bodyPr>
            <a:normAutofit lnSpcReduction="10000"/>
          </a:bodyPr>
          <a:lstStyle/>
          <a:p>
            <a:pPr>
              <a:lnSpc>
                <a:spcPct val="100000"/>
              </a:lnSpc>
            </a:pPr>
            <a:r>
              <a:rPr lang="en-CA" altLang="en-US" b="1" dirty="0">
                <a:effectLst>
                  <a:outerShdw blurRad="38100" dist="38100" dir="2700000" algn="tl">
                    <a:srgbClr val="000000">
                      <a:alpha val="43137"/>
                    </a:srgbClr>
                  </a:outerShdw>
                </a:effectLst>
              </a:rPr>
              <a:t>T</a:t>
            </a:r>
            <a:r>
              <a:rPr lang="en-CA" altLang="en-US" b="1" dirty="0" smtClean="0">
                <a:effectLst>
                  <a:outerShdw blurRad="38100" dist="38100" dir="2700000" algn="tl">
                    <a:srgbClr val="000000">
                      <a:alpha val="43137"/>
                    </a:srgbClr>
                  </a:outerShdw>
                </a:effectLst>
              </a:rPr>
              <a:t>roublesome MS symptoms include:</a:t>
            </a:r>
          </a:p>
          <a:p>
            <a:pPr lvl="1">
              <a:lnSpc>
                <a:spcPct val="100000"/>
              </a:lnSpc>
            </a:pPr>
            <a:r>
              <a:rPr lang="en-CA" altLang="en-US" b="1" dirty="0" smtClean="0">
                <a:effectLst>
                  <a:outerShdw blurRad="38100" dist="38100" dir="2700000" algn="tl">
                    <a:srgbClr val="000000">
                      <a:alpha val="43137"/>
                    </a:srgbClr>
                  </a:outerShdw>
                </a:effectLst>
              </a:rPr>
              <a:t>Minor neuropathic pain in lower extremities - managed by </a:t>
            </a:r>
            <a:r>
              <a:rPr lang="en-CA" altLang="en-US" b="1" dirty="0" err="1" smtClean="0">
                <a:effectLst>
                  <a:outerShdw blurRad="38100" dist="38100" dir="2700000" algn="tl">
                    <a:srgbClr val="000000">
                      <a:alpha val="43137"/>
                    </a:srgbClr>
                  </a:outerShdw>
                </a:effectLst>
              </a:rPr>
              <a:t>pregabalin</a:t>
            </a:r>
            <a:r>
              <a:rPr lang="en-CA" altLang="en-US" b="1" dirty="0" smtClean="0">
                <a:effectLst>
                  <a:outerShdw blurRad="38100" dist="38100" dir="2700000" algn="tl">
                    <a:srgbClr val="000000">
                      <a:alpha val="43137"/>
                    </a:srgbClr>
                  </a:outerShdw>
                </a:effectLst>
              </a:rPr>
              <a:t> </a:t>
            </a:r>
            <a:r>
              <a:rPr lang="en-CA" altLang="en-US" b="1" dirty="0">
                <a:effectLst>
                  <a:outerShdw blurRad="38100" dist="38100" dir="2700000" algn="tl">
                    <a:srgbClr val="000000">
                      <a:alpha val="43137"/>
                    </a:srgbClr>
                  </a:outerShdw>
                </a:effectLst>
              </a:rPr>
              <a:t>(</a:t>
            </a:r>
            <a:r>
              <a:rPr lang="en-CA" altLang="en-US" b="1" dirty="0" smtClean="0">
                <a:effectLst>
                  <a:outerShdw blurRad="38100" dist="38100" dir="2700000" algn="tl">
                    <a:srgbClr val="000000">
                      <a:alpha val="43137"/>
                    </a:srgbClr>
                  </a:outerShdw>
                </a:effectLst>
              </a:rPr>
              <a:t>Lyrica) 50 mg </a:t>
            </a:r>
            <a:r>
              <a:rPr lang="en-CA" altLang="en-US" b="1" dirty="0" err="1" smtClean="0">
                <a:effectLst>
                  <a:outerShdw blurRad="38100" dist="38100" dir="2700000" algn="tl">
                    <a:srgbClr val="000000">
                      <a:alpha val="43137"/>
                    </a:srgbClr>
                  </a:outerShdw>
                </a:effectLst>
              </a:rPr>
              <a:t>tid</a:t>
            </a:r>
            <a:endParaRPr lang="en-CA" altLang="en-US" b="1" dirty="0" smtClean="0">
              <a:effectLst>
                <a:outerShdw blurRad="38100" dist="38100" dir="2700000" algn="tl">
                  <a:srgbClr val="000000">
                    <a:alpha val="43137"/>
                  </a:srgbClr>
                </a:outerShdw>
              </a:effectLst>
            </a:endParaRPr>
          </a:p>
          <a:p>
            <a:pPr lvl="1">
              <a:lnSpc>
                <a:spcPct val="100000"/>
              </a:lnSpc>
            </a:pPr>
            <a:r>
              <a:rPr lang="en-CA" altLang="en-US" b="1" dirty="0" smtClean="0">
                <a:effectLst>
                  <a:outerShdw blurRad="38100" dist="38100" dir="2700000" algn="tl">
                    <a:srgbClr val="000000">
                      <a:alpha val="43137"/>
                    </a:srgbClr>
                  </a:outerShdw>
                </a:effectLst>
              </a:rPr>
              <a:t>Significant bladder issues impacting quality of life - 2 UTI’s in 6 months, gets up several times at night, dribbling urine through the day</a:t>
            </a:r>
          </a:p>
          <a:p>
            <a:pPr>
              <a:lnSpc>
                <a:spcPct val="100000"/>
              </a:lnSpc>
            </a:pPr>
            <a:r>
              <a:rPr lang="en-CA" altLang="en-US" b="1" dirty="0" smtClean="0">
                <a:effectLst>
                  <a:outerShdw blurRad="38100" dist="38100" dir="2700000" algn="tl">
                    <a:srgbClr val="000000">
                      <a:alpha val="43137"/>
                    </a:srgbClr>
                  </a:outerShdw>
                </a:effectLst>
              </a:rPr>
              <a:t>Ashley is feeling housebound</a:t>
            </a:r>
          </a:p>
          <a:p>
            <a:pPr lvl="1">
              <a:lnSpc>
                <a:spcPct val="100000"/>
              </a:lnSpc>
            </a:pPr>
            <a:r>
              <a:rPr lang="en-CA" altLang="en-US" b="1" dirty="0" smtClean="0">
                <a:effectLst>
                  <a:outerShdw blurRad="38100" dist="38100" dir="2700000" algn="tl">
                    <a:srgbClr val="000000">
                      <a:alpha val="43137"/>
                    </a:srgbClr>
                  </a:outerShdw>
                </a:effectLst>
              </a:rPr>
              <a:t>Only goes places with ready access to a bathroom</a:t>
            </a:r>
          </a:p>
          <a:p>
            <a:pPr lvl="1">
              <a:lnSpc>
                <a:spcPct val="100000"/>
              </a:lnSpc>
            </a:pPr>
            <a:r>
              <a:rPr lang="en-CA" altLang="en-US" b="1" dirty="0" smtClean="0">
                <a:effectLst>
                  <a:outerShdw blurRad="38100" dist="38100" dir="2700000" algn="tl">
                    <a:srgbClr val="000000">
                      <a:alpha val="43137"/>
                    </a:srgbClr>
                  </a:outerShdw>
                </a:effectLst>
              </a:rPr>
              <a:t>Unable to help with her grandson’s afterschool activities for fear of incontinence</a:t>
            </a:r>
          </a:p>
          <a:p>
            <a:pPr>
              <a:lnSpc>
                <a:spcPct val="100000"/>
              </a:lnSpc>
            </a:pPr>
            <a:r>
              <a:rPr lang="en-CA" altLang="en-US" b="1" dirty="0" smtClean="0">
                <a:effectLst>
                  <a:outerShdw blurRad="38100" dist="38100" dir="2700000" algn="tl">
                    <a:srgbClr val="000000">
                      <a:alpha val="43137"/>
                    </a:srgbClr>
                  </a:outerShdw>
                </a:effectLst>
              </a:rPr>
              <a:t>Taking </a:t>
            </a:r>
            <a:r>
              <a:rPr lang="en-CA" altLang="en-US" b="1" dirty="0" err="1" smtClean="0">
                <a:effectLst>
                  <a:outerShdw blurRad="38100" dist="38100" dir="2700000" algn="tl">
                    <a:srgbClr val="000000">
                      <a:alpha val="43137"/>
                    </a:srgbClr>
                  </a:outerShdw>
                </a:effectLst>
              </a:rPr>
              <a:t>fesoterodine</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Toviaz</a:t>
            </a:r>
            <a:r>
              <a:rPr lang="en-CA" altLang="en-US" b="1" dirty="0" smtClean="0">
                <a:effectLst>
                  <a:outerShdw blurRad="38100" dist="38100" dir="2700000" algn="tl">
                    <a:srgbClr val="000000">
                      <a:alpha val="43137"/>
                    </a:srgbClr>
                  </a:outerShdw>
                </a:effectLst>
              </a:rPr>
              <a:t>) 8 mg daily but no longer helping her and wonders if she should continue</a:t>
            </a:r>
          </a:p>
          <a:p>
            <a:pPr>
              <a:lnSpc>
                <a:spcPct val="100000"/>
              </a:lnSpc>
            </a:pPr>
            <a:r>
              <a:rPr lang="en-CA" altLang="en-US" b="1" dirty="0" smtClean="0">
                <a:effectLst>
                  <a:outerShdw blurRad="38100" dist="38100" dir="2700000" algn="tl">
                    <a:srgbClr val="000000">
                      <a:alpha val="43137"/>
                    </a:srgbClr>
                  </a:outerShdw>
                </a:effectLst>
              </a:rPr>
              <a:t>She is new to the MS clinic and has never had formal bladder assessment</a:t>
            </a:r>
          </a:p>
        </p:txBody>
      </p:sp>
    </p:spTree>
    <p:extLst>
      <p:ext uri="{BB962C8B-B14F-4D97-AF65-F5344CB8AC3E}">
        <p14:creationId xmlns:p14="http://schemas.microsoft.com/office/powerpoint/2010/main" val="14921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a:t>
            </a:r>
            <a:r>
              <a:rPr lang="en-US" dirty="0" smtClean="0"/>
              <a:t>Study 1: </a:t>
            </a:r>
            <a:r>
              <a:rPr lang="en-US" dirty="0" smtClean="0">
                <a:solidFill>
                  <a:schemeClr val="tx2"/>
                </a:solidFill>
              </a:rPr>
              <a:t>Cathy</a:t>
            </a:r>
            <a:endParaRPr lang="en-US" dirty="0"/>
          </a:p>
        </p:txBody>
      </p:sp>
      <p:sp>
        <p:nvSpPr>
          <p:cNvPr id="3" name="Content Placeholder 2"/>
          <p:cNvSpPr>
            <a:spLocks noGrp="1"/>
          </p:cNvSpPr>
          <p:nvPr>
            <p:ph idx="1"/>
          </p:nvPr>
        </p:nvSpPr>
        <p:spPr>
          <a:xfrm>
            <a:off x="840000" y="1576971"/>
            <a:ext cx="7905648" cy="4382765"/>
          </a:xfrm>
        </p:spPr>
        <p:txBody>
          <a:bodyPr>
            <a:normAutofit/>
          </a:bodyPr>
          <a:lstStyle/>
          <a:p>
            <a:pPr>
              <a:lnSpc>
                <a:spcPct val="100000"/>
              </a:lnSpc>
            </a:pPr>
            <a:r>
              <a:rPr lang="en-US" b="1" dirty="0" smtClean="0">
                <a:effectLst>
                  <a:outerShdw blurRad="38100" dist="38100" dir="2700000" algn="tl">
                    <a:srgbClr val="000000">
                      <a:alpha val="43137"/>
                    </a:srgbClr>
                  </a:outerShdw>
                </a:effectLst>
              </a:rPr>
              <a:t>Cathy started to have significant skin problems and pain on injection</a:t>
            </a:r>
          </a:p>
          <a:p>
            <a:pPr>
              <a:lnSpc>
                <a:spcPct val="100000"/>
              </a:lnSpc>
            </a:pPr>
            <a:r>
              <a:rPr lang="en-US" b="1" dirty="0" smtClean="0">
                <a:effectLst>
                  <a:outerShdw blurRad="38100" dist="38100" dir="2700000" algn="tl">
                    <a:srgbClr val="000000">
                      <a:alpha val="43137"/>
                    </a:srgbClr>
                  </a:outerShdw>
                </a:effectLst>
              </a:rPr>
              <a:t>Requested a switch to oral therapy</a:t>
            </a:r>
          </a:p>
          <a:p>
            <a:r>
              <a:rPr lang="en-US" b="1" dirty="0" smtClean="0">
                <a:effectLst>
                  <a:outerShdw blurRad="38100" dist="38100" dir="2700000" algn="tl">
                    <a:srgbClr val="000000">
                      <a:alpha val="43137"/>
                    </a:srgbClr>
                  </a:outerShdw>
                </a:effectLst>
              </a:rPr>
              <a:t>Started on </a:t>
            </a:r>
            <a:r>
              <a:rPr lang="en-US" b="1" dirty="0" err="1">
                <a:effectLst>
                  <a:outerShdw blurRad="38100" dist="38100" dir="2700000" algn="tl">
                    <a:srgbClr val="000000">
                      <a:alpha val="43137"/>
                    </a:srgbClr>
                  </a:outerShdw>
                </a:effectLst>
              </a:rPr>
              <a:t>f</a:t>
            </a:r>
            <a:r>
              <a:rPr lang="en-US" b="1" dirty="0" err="1" smtClean="0">
                <a:effectLst>
                  <a:outerShdw blurRad="38100" dist="38100" dir="2700000" algn="tl">
                    <a:srgbClr val="000000">
                      <a:alpha val="43137"/>
                    </a:srgbClr>
                  </a:outerShdw>
                </a:effectLst>
              </a:rPr>
              <a:t>ingolimod</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Gilenya</a:t>
            </a:r>
            <a:r>
              <a:rPr lang="en-US" b="1" dirty="0" smtClean="0">
                <a:effectLst>
                  <a:outerShdw blurRad="38100" dist="38100" dir="2700000" algn="tl">
                    <a:srgbClr val="000000">
                      <a:alpha val="43137"/>
                    </a:srgbClr>
                  </a:outerShdw>
                </a:effectLst>
              </a:rPr>
              <a:t>) which was well-tolerated</a:t>
            </a:r>
          </a:p>
          <a:p>
            <a:r>
              <a:rPr lang="en-US" b="1" dirty="0" smtClean="0">
                <a:effectLst>
                  <a:outerShdw blurRad="38100" dist="38100" dir="2700000" algn="tl">
                    <a:srgbClr val="000000">
                      <a:alpha val="43137"/>
                    </a:srgbClr>
                  </a:outerShdw>
                </a:effectLst>
              </a:rPr>
              <a:t>After 3 months, however, had a significant relapse causing right-sided weakness which required steroids</a:t>
            </a:r>
          </a:p>
          <a:p>
            <a:r>
              <a:rPr lang="en-US" b="1" dirty="0" smtClean="0">
                <a:effectLst>
                  <a:outerShdw blurRad="38100" dist="38100" dir="2700000" algn="tl">
                    <a:srgbClr val="000000">
                      <a:alpha val="43137"/>
                    </a:srgbClr>
                  </a:outerShdw>
                </a:effectLst>
              </a:rPr>
              <a:t>Neurologist recommended staying on </a:t>
            </a:r>
            <a:r>
              <a:rPr lang="en-US" b="1" dirty="0" err="1" smtClean="0">
                <a:effectLst>
                  <a:outerShdw blurRad="38100" dist="38100" dir="2700000" algn="tl">
                    <a:srgbClr val="000000">
                      <a:alpha val="43137"/>
                    </a:srgbClr>
                  </a:outerShdw>
                </a:effectLst>
              </a:rPr>
              <a:t>fingolimod</a:t>
            </a:r>
            <a:r>
              <a:rPr lang="en-US" b="1" dirty="0" smtClean="0">
                <a:effectLst>
                  <a:outerShdw blurRad="38100" dist="38100" dir="2700000" algn="tl">
                    <a:srgbClr val="000000">
                      <a:alpha val="43137"/>
                    </a:srgbClr>
                  </a:outerShdw>
                </a:effectLst>
              </a:rPr>
              <a:t> since she had been on this treatment for only a short time </a:t>
            </a:r>
          </a:p>
          <a:p>
            <a:r>
              <a:rPr lang="en-US" b="1" dirty="0" smtClean="0">
                <a:effectLst>
                  <a:outerShdw blurRad="38100" dist="38100" dir="2700000" algn="tl">
                    <a:srgbClr val="000000">
                      <a:alpha val="43137"/>
                    </a:srgbClr>
                  </a:outerShdw>
                </a:effectLst>
              </a:rPr>
              <a:t>8 months later, MRI showed 7 new supra-tentorial white matter lesions but no new enhancing lesions</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472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8: </a:t>
            </a:r>
            <a:r>
              <a:rPr lang="en-US" sz="3600" dirty="0" smtClean="0">
                <a:solidFill>
                  <a:schemeClr val="tx2"/>
                </a:solidFill>
              </a:rPr>
              <a:t>Ashley</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576972"/>
            <a:ext cx="8087869" cy="4351338"/>
          </a:xfrm>
        </p:spPr>
        <p:txBody>
          <a:bodyPr>
            <a:normAutofit/>
          </a:bodyPr>
          <a:lstStyle/>
          <a:p>
            <a:pPr>
              <a:lnSpc>
                <a:spcPct val="100000"/>
              </a:lnSpc>
            </a:pPr>
            <a:r>
              <a:rPr lang="en-US" b="1" dirty="0" smtClean="0">
                <a:effectLst>
                  <a:outerShdw blurRad="38100" dist="38100" dir="2700000" algn="tl">
                    <a:srgbClr val="000000">
                      <a:alpha val="43137"/>
                    </a:srgbClr>
                  </a:outerShdw>
                </a:effectLst>
              </a:rPr>
              <a:t>What would a comprehensive bladder assessment include?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Is MS the cause of her current bladder problems?</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other issues could be contributing to her current bladder problems?</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Is </a:t>
            </a:r>
            <a:r>
              <a:rPr lang="en-CA" altLang="en-US" b="1" dirty="0" err="1">
                <a:effectLst>
                  <a:outerShdw blurRad="38100" dist="38100" dir="2700000" algn="tl">
                    <a:srgbClr val="000000">
                      <a:alpha val="43137"/>
                    </a:srgbClr>
                  </a:outerShdw>
                </a:effectLst>
              </a:rPr>
              <a:t>fesoterodine</a:t>
            </a:r>
            <a:r>
              <a:rPr lang="en-US" b="1" dirty="0" smtClean="0">
                <a:effectLst>
                  <a:outerShdw blurRad="38100" dist="38100" dir="2700000" algn="tl">
                    <a:srgbClr val="000000">
                      <a:alpha val="43137"/>
                    </a:srgbClr>
                  </a:outerShdw>
                </a:effectLst>
              </a:rPr>
              <a:t> an appropriate medication for this symptom?</a:t>
            </a:r>
          </a:p>
        </p:txBody>
      </p:sp>
    </p:spTree>
    <p:extLst>
      <p:ext uri="{BB962C8B-B14F-4D97-AF65-F5344CB8AC3E}">
        <p14:creationId xmlns:p14="http://schemas.microsoft.com/office/powerpoint/2010/main" val="124106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9: </a:t>
            </a:r>
            <a:r>
              <a:rPr lang="en-US" dirty="0" smtClean="0">
                <a:solidFill>
                  <a:schemeClr val="tx2"/>
                </a:solidFill>
              </a:rPr>
              <a:t>Justin</a:t>
            </a:r>
            <a:endParaRPr lang="en-US" dirty="0">
              <a:solidFill>
                <a:schemeClr val="tx2"/>
              </a:solidFill>
            </a:endParaRPr>
          </a:p>
        </p:txBody>
      </p:sp>
      <p:sp>
        <p:nvSpPr>
          <p:cNvPr id="3" name="Content Placeholder 2"/>
          <p:cNvSpPr>
            <a:spLocks noGrp="1"/>
          </p:cNvSpPr>
          <p:nvPr>
            <p:ph idx="1"/>
          </p:nvPr>
        </p:nvSpPr>
        <p:spPr>
          <a:xfrm>
            <a:off x="839999" y="1622236"/>
            <a:ext cx="8231573" cy="5281029"/>
          </a:xfrm>
        </p:spPr>
        <p:txBody>
          <a:bodyPr>
            <a:normAutofit lnSpcReduction="10000"/>
          </a:bodyPr>
          <a:lstStyle/>
          <a:p>
            <a:pPr>
              <a:lnSpc>
                <a:spcPct val="100000"/>
              </a:lnSpc>
            </a:pPr>
            <a:r>
              <a:rPr lang="en-CA" altLang="en-US" b="1" dirty="0" smtClean="0">
                <a:effectLst>
                  <a:outerShdw blurRad="38100" dist="38100" dir="2700000" algn="tl">
                    <a:srgbClr val="000000">
                      <a:alpha val="43137"/>
                    </a:srgbClr>
                  </a:outerShdw>
                </a:effectLst>
              </a:rPr>
              <a:t>31-year-old single man with a 3 year history of very active relapsing remitting MS</a:t>
            </a:r>
          </a:p>
          <a:p>
            <a:pPr>
              <a:lnSpc>
                <a:spcPct val="100000"/>
              </a:lnSpc>
            </a:pPr>
            <a:r>
              <a:rPr lang="en-CA" altLang="en-US" b="1" dirty="0" smtClean="0">
                <a:effectLst>
                  <a:outerShdw blurRad="38100" dist="38100" dir="2700000" algn="tl">
                    <a:srgbClr val="000000">
                      <a:alpha val="43137"/>
                    </a:srgbClr>
                  </a:outerShdw>
                </a:effectLst>
              </a:rPr>
              <a:t>Employed in sales department of car dealership and has a very active social life</a:t>
            </a:r>
          </a:p>
          <a:p>
            <a:pPr>
              <a:lnSpc>
                <a:spcPct val="100000"/>
              </a:lnSpc>
            </a:pPr>
            <a:r>
              <a:rPr lang="en-CA" altLang="en-US" b="1" dirty="0" smtClean="0">
                <a:effectLst>
                  <a:outerShdw blurRad="38100" dist="38100" dir="2700000" algn="tl">
                    <a:srgbClr val="000000">
                      <a:alpha val="43137"/>
                    </a:srgbClr>
                  </a:outerShdw>
                </a:effectLst>
              </a:rPr>
              <a:t>Initially started </a:t>
            </a:r>
            <a:r>
              <a:rPr lang="en-CA" altLang="en-US" b="1" dirty="0" err="1" smtClean="0">
                <a:effectLst>
                  <a:outerShdw blurRad="38100" dist="38100" dir="2700000" algn="tl">
                    <a:srgbClr val="000000">
                      <a:alpha val="43137"/>
                    </a:srgbClr>
                  </a:outerShdw>
                </a:effectLst>
              </a:rPr>
              <a:t>teriflunomide</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Aubagio</a:t>
            </a:r>
            <a:r>
              <a:rPr lang="en-CA" altLang="en-US" b="1" dirty="0" smtClean="0">
                <a:effectLst>
                  <a:outerShdw blurRad="38100" dist="38100" dir="2700000" algn="tl">
                    <a:srgbClr val="000000">
                      <a:alpha val="43137"/>
                    </a:srgbClr>
                  </a:outerShdw>
                </a:effectLst>
              </a:rPr>
              <a:t>) but experienced a significant brain stem relapse which required steroids</a:t>
            </a:r>
          </a:p>
          <a:p>
            <a:pPr lvl="1">
              <a:lnSpc>
                <a:spcPct val="100000"/>
              </a:lnSpc>
            </a:pPr>
            <a:r>
              <a:rPr lang="en-CA" altLang="en-US" b="1" dirty="0" smtClean="0">
                <a:effectLst>
                  <a:outerShdw blurRad="38100" dist="38100" dir="2700000" algn="tl">
                    <a:srgbClr val="000000">
                      <a:alpha val="43137"/>
                    </a:srgbClr>
                  </a:outerShdw>
                </a:effectLst>
              </a:rPr>
              <a:t>Vertigo</a:t>
            </a:r>
          </a:p>
          <a:p>
            <a:pPr lvl="1">
              <a:lnSpc>
                <a:spcPct val="100000"/>
              </a:lnSpc>
            </a:pPr>
            <a:r>
              <a:rPr lang="en-CA" altLang="en-US" b="1" dirty="0" smtClean="0">
                <a:effectLst>
                  <a:outerShdw blurRad="38100" dist="38100" dir="2700000" algn="tl">
                    <a:srgbClr val="000000">
                      <a:alpha val="43137"/>
                    </a:srgbClr>
                  </a:outerShdw>
                </a:effectLst>
              </a:rPr>
              <a:t>Double vision</a:t>
            </a:r>
          </a:p>
          <a:p>
            <a:pPr lvl="1">
              <a:lnSpc>
                <a:spcPct val="100000"/>
              </a:lnSpc>
            </a:pPr>
            <a:r>
              <a:rPr lang="en-CA" altLang="en-US" b="1" dirty="0" smtClean="0">
                <a:effectLst>
                  <a:outerShdw blurRad="38100" dist="38100" dir="2700000" algn="tl">
                    <a:srgbClr val="000000">
                      <a:alpha val="43137"/>
                    </a:srgbClr>
                  </a:outerShdw>
                </a:effectLst>
              </a:rPr>
              <a:t>Right facial droop</a:t>
            </a:r>
          </a:p>
          <a:p>
            <a:pPr>
              <a:lnSpc>
                <a:spcPct val="100000"/>
              </a:lnSpc>
            </a:pPr>
            <a:r>
              <a:rPr lang="en-CA" altLang="en-US" b="1" dirty="0">
                <a:effectLst>
                  <a:outerShdw blurRad="38100" dist="38100" dir="2700000" algn="tl">
                    <a:srgbClr val="000000">
                      <a:alpha val="43137"/>
                    </a:srgbClr>
                  </a:outerShdw>
                </a:effectLst>
              </a:rPr>
              <a:t>MRI showed several new enhancing </a:t>
            </a:r>
            <a:r>
              <a:rPr lang="en-CA" altLang="en-US" b="1" dirty="0" smtClean="0">
                <a:effectLst>
                  <a:outerShdw blurRad="38100" dist="38100" dir="2700000" algn="tl">
                    <a:srgbClr val="000000">
                      <a:alpha val="43137"/>
                    </a:srgbClr>
                  </a:outerShdw>
                </a:effectLst>
              </a:rPr>
              <a:t>lesions</a:t>
            </a:r>
          </a:p>
          <a:p>
            <a:pPr>
              <a:lnSpc>
                <a:spcPct val="100000"/>
              </a:lnSpc>
            </a:pPr>
            <a:r>
              <a:rPr lang="en-CA" altLang="en-US" b="1" dirty="0" smtClean="0">
                <a:effectLst>
                  <a:outerShdw blurRad="38100" dist="38100" dir="2700000" algn="tl">
                    <a:srgbClr val="000000">
                      <a:alpha val="43137"/>
                    </a:srgbClr>
                  </a:outerShdw>
                </a:effectLst>
              </a:rPr>
              <a:t>Started on </a:t>
            </a:r>
            <a:r>
              <a:rPr lang="en-CA" altLang="en-US" b="1" dirty="0" err="1" smtClean="0">
                <a:effectLst>
                  <a:outerShdw blurRad="38100" dist="38100" dir="2700000" algn="tl">
                    <a:srgbClr val="000000">
                      <a:alpha val="43137"/>
                    </a:srgbClr>
                  </a:outerShdw>
                </a:effectLst>
              </a:rPr>
              <a:t>alemtuzamab</a:t>
            </a:r>
            <a:r>
              <a:rPr lang="en-CA" altLang="en-US" b="1" dirty="0" smtClean="0">
                <a:effectLst>
                  <a:outerShdw blurRad="38100" dist="38100" dir="2700000" algn="tl">
                    <a:srgbClr val="000000">
                      <a:alpha val="43137"/>
                    </a:srgbClr>
                  </a:outerShdw>
                </a:effectLst>
              </a:rPr>
              <a:t> (</a:t>
            </a:r>
            <a:r>
              <a:rPr lang="en-CA" altLang="en-US" b="1" dirty="0" err="1" smtClean="0">
                <a:effectLst>
                  <a:outerShdw blurRad="38100" dist="38100" dir="2700000" algn="tl">
                    <a:srgbClr val="000000">
                      <a:alpha val="43137"/>
                    </a:srgbClr>
                  </a:outerShdw>
                </a:effectLst>
              </a:rPr>
              <a:t>Lemtrada</a:t>
            </a:r>
            <a:r>
              <a:rPr lang="en-CA" altLang="en-US" b="1" dirty="0" smtClean="0">
                <a:effectLst>
                  <a:outerShdw blurRad="38100" dist="38100" dir="2700000" algn="tl">
                    <a:srgbClr val="000000">
                      <a:alpha val="43137"/>
                    </a:srgbClr>
                  </a:outerShdw>
                </a:effectLst>
              </a:rPr>
              <a:t>) 6 months ago</a:t>
            </a:r>
          </a:p>
          <a:p>
            <a:pPr>
              <a:lnSpc>
                <a:spcPct val="100000"/>
              </a:lnSpc>
            </a:pPr>
            <a:r>
              <a:rPr lang="en-CA" altLang="en-US" b="1" dirty="0" smtClean="0">
                <a:effectLst>
                  <a:outerShdw blurRad="38100" dist="38100" dir="2700000" algn="tl">
                    <a:srgbClr val="000000">
                      <a:alpha val="43137"/>
                    </a:srgbClr>
                  </a:outerShdw>
                </a:effectLst>
              </a:rPr>
              <a:t>Recent MRI stable; no evidence of active disease</a:t>
            </a:r>
          </a:p>
          <a:p>
            <a:pPr>
              <a:lnSpc>
                <a:spcPct val="100000"/>
              </a:lnSpc>
            </a:pPr>
            <a:r>
              <a:rPr lang="en-CA" altLang="en-US" b="1" dirty="0" smtClean="0">
                <a:effectLst>
                  <a:outerShdw blurRad="38100" dist="38100" dir="2700000" algn="tl">
                    <a:srgbClr val="000000">
                      <a:alpha val="43137"/>
                    </a:srgbClr>
                  </a:outerShdw>
                </a:effectLst>
              </a:rPr>
              <a:t>Justin has gone back to work and feels very well</a:t>
            </a:r>
          </a:p>
        </p:txBody>
      </p:sp>
    </p:spTree>
    <p:extLst>
      <p:ext uri="{BB962C8B-B14F-4D97-AF65-F5344CB8AC3E}">
        <p14:creationId xmlns:p14="http://schemas.microsoft.com/office/powerpoint/2010/main" val="2751166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9</a:t>
            </a:r>
            <a:r>
              <a:rPr lang="en-US" dirty="0" smtClean="0"/>
              <a:t>: </a:t>
            </a:r>
            <a:r>
              <a:rPr lang="en-US" dirty="0" smtClean="0">
                <a:solidFill>
                  <a:schemeClr val="tx2"/>
                </a:solidFill>
              </a:rPr>
              <a:t>Justin</a:t>
            </a:r>
            <a:endParaRPr lang="en-US" dirty="0">
              <a:solidFill>
                <a:schemeClr val="tx2"/>
              </a:solidFill>
            </a:endParaRPr>
          </a:p>
        </p:txBody>
      </p:sp>
      <p:sp>
        <p:nvSpPr>
          <p:cNvPr id="3" name="Content Placeholder 2"/>
          <p:cNvSpPr>
            <a:spLocks noGrp="1"/>
          </p:cNvSpPr>
          <p:nvPr>
            <p:ph idx="1"/>
          </p:nvPr>
        </p:nvSpPr>
        <p:spPr>
          <a:xfrm>
            <a:off x="839999" y="1622236"/>
            <a:ext cx="8231573" cy="4887203"/>
          </a:xfrm>
        </p:spPr>
        <p:txBody>
          <a:bodyPr>
            <a:normAutofit fontScale="92500"/>
          </a:bodyPr>
          <a:lstStyle/>
          <a:p>
            <a:pPr>
              <a:lnSpc>
                <a:spcPct val="100000"/>
              </a:lnSpc>
            </a:pPr>
            <a:r>
              <a:rPr lang="en-CA" altLang="en-US" b="1" dirty="0" smtClean="0">
                <a:effectLst>
                  <a:outerShdw blurRad="38100" dist="38100" dir="2700000" algn="tl">
                    <a:srgbClr val="000000">
                      <a:alpha val="43137"/>
                    </a:srgbClr>
                  </a:outerShdw>
                </a:effectLst>
              </a:rPr>
              <a:t>Resumed his social activities, has new girlfriend, recently moved </a:t>
            </a:r>
          </a:p>
          <a:p>
            <a:pPr>
              <a:lnSpc>
                <a:spcPct val="100000"/>
              </a:lnSpc>
            </a:pPr>
            <a:r>
              <a:rPr lang="en-CA" altLang="en-US" b="1" dirty="0" smtClean="0">
                <a:effectLst>
                  <a:outerShdw blurRad="38100" dist="38100" dir="2700000" algn="tl">
                    <a:srgbClr val="000000">
                      <a:alpha val="43137"/>
                    </a:srgbClr>
                  </a:outerShdw>
                </a:effectLst>
              </a:rPr>
              <a:t>MS team is concerned as he is not adherent to monthly blood monitoring</a:t>
            </a:r>
          </a:p>
          <a:p>
            <a:pPr>
              <a:lnSpc>
                <a:spcPct val="100000"/>
              </a:lnSpc>
            </a:pPr>
            <a:r>
              <a:rPr lang="en-CA" altLang="en-US" b="1" dirty="0" smtClean="0">
                <a:effectLst>
                  <a:outerShdw blurRad="38100" dist="38100" dir="2700000" algn="tl">
                    <a:srgbClr val="000000">
                      <a:alpha val="43137"/>
                    </a:srgbClr>
                  </a:outerShdw>
                </a:effectLst>
              </a:rPr>
              <a:t>His patient support nurse is never able to reach him and he hasn’t answered  her email reminders for lab monitoring</a:t>
            </a:r>
          </a:p>
          <a:p>
            <a:pPr>
              <a:lnSpc>
                <a:spcPct val="100000"/>
              </a:lnSpc>
            </a:pPr>
            <a:r>
              <a:rPr lang="en-CA" altLang="en-US" b="1" dirty="0" smtClean="0">
                <a:effectLst>
                  <a:outerShdw blurRad="38100" dist="38100" dir="2700000" algn="tl">
                    <a:srgbClr val="000000">
                      <a:alpha val="43137"/>
                    </a:srgbClr>
                  </a:outerShdw>
                </a:effectLst>
              </a:rPr>
              <a:t>Missed </a:t>
            </a:r>
            <a:r>
              <a:rPr lang="en-CA" altLang="en-US" b="1" dirty="0">
                <a:effectLst>
                  <a:outerShdw blurRad="38100" dist="38100" dir="2700000" algn="tl">
                    <a:srgbClr val="000000">
                      <a:alpha val="43137"/>
                    </a:srgbClr>
                  </a:outerShdw>
                </a:effectLst>
              </a:rPr>
              <a:t>1</a:t>
            </a:r>
            <a:r>
              <a:rPr lang="en-CA" altLang="en-US" b="1" dirty="0" smtClean="0">
                <a:effectLst>
                  <a:outerShdw blurRad="38100" dist="38100" dir="2700000" algn="tl">
                    <a:srgbClr val="000000">
                      <a:alpha val="43137"/>
                    </a:srgbClr>
                  </a:outerShdw>
                </a:effectLst>
              </a:rPr>
              <a:t> month</a:t>
            </a:r>
            <a:r>
              <a:rPr lang="en-CA" altLang="en-US" b="1" dirty="0">
                <a:effectLst>
                  <a:outerShdw blurRad="38100" dist="38100" dir="2700000" algn="tl">
                    <a:srgbClr val="000000">
                      <a:alpha val="43137"/>
                    </a:srgbClr>
                  </a:outerShdw>
                </a:effectLst>
              </a:rPr>
              <a:t> </a:t>
            </a:r>
            <a:r>
              <a:rPr lang="en-CA" altLang="en-US" b="1" dirty="0" smtClean="0">
                <a:effectLst>
                  <a:outerShdw blurRad="38100" dist="38100" dir="2700000" algn="tl">
                    <a:srgbClr val="000000">
                      <a:alpha val="43137"/>
                    </a:srgbClr>
                  </a:outerShdw>
                </a:effectLst>
              </a:rPr>
              <a:t>of blood work and was 2 weeks late another month; </a:t>
            </a:r>
            <a:r>
              <a:rPr lang="en-CA" altLang="en-US" b="1" dirty="0">
                <a:effectLst>
                  <a:outerShdw blurRad="38100" dist="38100" dir="2700000" algn="tl">
                    <a:srgbClr val="000000">
                      <a:alpha val="43137"/>
                    </a:srgbClr>
                  </a:outerShdw>
                </a:effectLst>
              </a:rPr>
              <a:t>d</a:t>
            </a:r>
            <a:r>
              <a:rPr lang="en-CA" altLang="en-US" b="1" dirty="0" smtClean="0">
                <a:effectLst>
                  <a:outerShdw blurRad="38100" dist="38100" dir="2700000" algn="tl">
                    <a:srgbClr val="000000">
                      <a:alpha val="43137"/>
                    </a:srgbClr>
                  </a:outerShdw>
                </a:effectLst>
              </a:rPr>
              <a:t>idn’t notify clinic of change of address/phone; clinic secretary had to call  him at work to schedule follow-up</a:t>
            </a:r>
          </a:p>
          <a:p>
            <a:pPr>
              <a:lnSpc>
                <a:spcPct val="100000"/>
              </a:lnSpc>
            </a:pPr>
            <a:r>
              <a:rPr lang="en-CA" altLang="en-US" b="1" dirty="0" smtClean="0">
                <a:effectLst>
                  <a:outerShdw blurRad="38100" dist="38100" dir="2700000" algn="tl">
                    <a:srgbClr val="000000">
                      <a:alpha val="43137"/>
                    </a:srgbClr>
                  </a:outerShdw>
                </a:effectLst>
              </a:rPr>
              <a:t>When challenged about the lack of adherence to lab follow up, he states he leads a busy life and he’s doing just fine</a:t>
            </a:r>
          </a:p>
          <a:p>
            <a:pPr>
              <a:lnSpc>
                <a:spcPct val="100000"/>
              </a:lnSpc>
            </a:pPr>
            <a:r>
              <a:rPr lang="en-CA" altLang="en-US" b="1" dirty="0" smtClean="0">
                <a:effectLst>
                  <a:outerShdw blurRad="38100" dist="38100" dir="2700000" algn="tl">
                    <a:srgbClr val="000000">
                      <a:alpha val="43137"/>
                    </a:srgbClr>
                  </a:outerShdw>
                </a:effectLst>
              </a:rPr>
              <a:t>Neurologist wants MS nurse to meet with Justin to reinforce compliance with laboratory monitoring</a:t>
            </a:r>
          </a:p>
        </p:txBody>
      </p:sp>
    </p:spTree>
    <p:extLst>
      <p:ext uri="{BB962C8B-B14F-4D97-AF65-F5344CB8AC3E}">
        <p14:creationId xmlns:p14="http://schemas.microsoft.com/office/powerpoint/2010/main" val="3173191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a:t>
            </a:r>
            <a:r>
              <a:rPr lang="en-US" sz="3600" dirty="0"/>
              <a:t>9</a:t>
            </a:r>
            <a:r>
              <a:rPr lang="en-US" sz="3600" dirty="0" smtClean="0"/>
              <a:t>: </a:t>
            </a:r>
            <a:r>
              <a:rPr lang="en-US" sz="3600" dirty="0" smtClean="0">
                <a:solidFill>
                  <a:schemeClr val="tx2"/>
                </a:solidFill>
              </a:rPr>
              <a:t>Justin</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622237"/>
            <a:ext cx="8087869" cy="4351338"/>
          </a:xfrm>
        </p:spPr>
        <p:txBody>
          <a:bodyPr>
            <a:normAutofit lnSpcReduction="10000"/>
          </a:bodyPr>
          <a:lstStyle/>
          <a:p>
            <a:pPr>
              <a:lnSpc>
                <a:spcPct val="100000"/>
              </a:lnSpc>
            </a:pPr>
            <a:r>
              <a:rPr lang="en-US" b="1" dirty="0" smtClean="0">
                <a:effectLst>
                  <a:outerShdw blurRad="38100" dist="38100" dir="2700000" algn="tl">
                    <a:srgbClr val="000000">
                      <a:alpha val="43137"/>
                    </a:srgbClr>
                  </a:outerShdw>
                </a:effectLst>
              </a:rPr>
              <a:t>How would you approach the issue of Justin’s nonadherence?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strategies might help Justin to be more adherent to follow-up monitoring?</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Who else might you involve in strategies to help Justin?</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Do you feel it is appropriate to consider withholding his second course of  </a:t>
            </a:r>
            <a:r>
              <a:rPr lang="en-US" b="1" dirty="0" err="1">
                <a:effectLst>
                  <a:outerShdw blurRad="38100" dist="38100" dir="2700000" algn="tl">
                    <a:srgbClr val="000000">
                      <a:alpha val="43137"/>
                    </a:srgbClr>
                  </a:outerShdw>
                </a:effectLst>
              </a:rPr>
              <a:t>a</a:t>
            </a:r>
            <a:r>
              <a:rPr lang="en-US" b="1" dirty="0" err="1" smtClean="0">
                <a:effectLst>
                  <a:outerShdw blurRad="38100" dist="38100" dir="2700000" algn="tl">
                    <a:srgbClr val="000000">
                      <a:alpha val="43137"/>
                    </a:srgbClr>
                  </a:outerShdw>
                </a:effectLst>
              </a:rPr>
              <a:t>lemtuzumab</a:t>
            </a:r>
            <a:r>
              <a:rPr lang="en-US" b="1" dirty="0" smtClean="0">
                <a:effectLst>
                  <a:outerShdw blurRad="38100" dist="38100" dir="2700000" algn="tl">
                    <a:srgbClr val="000000">
                      <a:alpha val="43137"/>
                    </a:srgbClr>
                  </a:outerShdw>
                </a:effectLst>
              </a:rPr>
              <a:t> if adherence does not improve?</a:t>
            </a:r>
          </a:p>
        </p:txBody>
      </p:sp>
    </p:spTree>
    <p:extLst>
      <p:ext uri="{BB962C8B-B14F-4D97-AF65-F5344CB8AC3E}">
        <p14:creationId xmlns:p14="http://schemas.microsoft.com/office/powerpoint/2010/main" val="175057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10: </a:t>
            </a:r>
            <a:r>
              <a:rPr lang="en-US" dirty="0" smtClean="0">
                <a:solidFill>
                  <a:schemeClr val="tx2"/>
                </a:solidFill>
              </a:rPr>
              <a:t>Eric</a:t>
            </a:r>
            <a:endParaRPr lang="en-US" dirty="0">
              <a:solidFill>
                <a:schemeClr val="tx2"/>
              </a:solidFill>
            </a:endParaRPr>
          </a:p>
        </p:txBody>
      </p:sp>
      <p:sp>
        <p:nvSpPr>
          <p:cNvPr id="3" name="Content Placeholder 2"/>
          <p:cNvSpPr>
            <a:spLocks noGrp="1"/>
          </p:cNvSpPr>
          <p:nvPr>
            <p:ph idx="1"/>
          </p:nvPr>
        </p:nvSpPr>
        <p:spPr>
          <a:xfrm>
            <a:off x="839999" y="1576971"/>
            <a:ext cx="8231573"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22-year-old single black man referred to MS center by a family practice NP</a:t>
            </a:r>
          </a:p>
          <a:p>
            <a:pPr>
              <a:lnSpc>
                <a:spcPct val="100000"/>
              </a:lnSpc>
            </a:pPr>
            <a:r>
              <a:rPr lang="en-CA" altLang="en-US" b="1" dirty="0" smtClean="0">
                <a:effectLst>
                  <a:outerShdw blurRad="38100" dist="38100" dir="2700000" algn="tl">
                    <a:srgbClr val="000000">
                      <a:alpha val="43137"/>
                    </a:srgbClr>
                  </a:outerShdw>
                </a:effectLst>
              </a:rPr>
              <a:t>History of visual symptoms (diplopia) in early 2013 which improved completely with no medical care</a:t>
            </a:r>
          </a:p>
          <a:p>
            <a:pPr>
              <a:lnSpc>
                <a:spcPct val="100000"/>
              </a:lnSpc>
            </a:pPr>
            <a:r>
              <a:rPr lang="en-CA" altLang="en-US" b="1" dirty="0" smtClean="0">
                <a:effectLst>
                  <a:outerShdw blurRad="38100" dist="38100" dir="2700000" algn="tl">
                    <a:srgbClr val="000000">
                      <a:alpha val="43137"/>
                    </a:srgbClr>
                  </a:outerShdw>
                </a:effectLst>
              </a:rPr>
              <a:t>October 2105 experienced</a:t>
            </a:r>
          </a:p>
          <a:p>
            <a:pPr lvl="1">
              <a:lnSpc>
                <a:spcPct val="100000"/>
              </a:lnSpc>
            </a:pPr>
            <a:r>
              <a:rPr lang="en-CA" altLang="en-US" b="1" dirty="0" smtClean="0">
                <a:effectLst>
                  <a:outerShdw blurRad="38100" dist="38100" dir="2700000" algn="tl">
                    <a:srgbClr val="000000">
                      <a:alpha val="43137"/>
                    </a:srgbClr>
                  </a:outerShdw>
                </a:effectLst>
              </a:rPr>
              <a:t>Unsteady gait</a:t>
            </a:r>
          </a:p>
          <a:p>
            <a:pPr lvl="1">
              <a:lnSpc>
                <a:spcPct val="100000"/>
              </a:lnSpc>
            </a:pPr>
            <a:r>
              <a:rPr lang="en-CA" altLang="en-US" b="1" dirty="0" smtClean="0">
                <a:effectLst>
                  <a:outerShdw blurRad="38100" dist="38100" dir="2700000" algn="tl">
                    <a:srgbClr val="000000">
                      <a:alpha val="43137"/>
                    </a:srgbClr>
                  </a:outerShdw>
                </a:effectLst>
              </a:rPr>
              <a:t>Mild slurred speech</a:t>
            </a:r>
          </a:p>
          <a:p>
            <a:pPr lvl="1">
              <a:lnSpc>
                <a:spcPct val="100000"/>
              </a:lnSpc>
            </a:pPr>
            <a:r>
              <a:rPr lang="en-CA" altLang="en-US" b="1" dirty="0" smtClean="0">
                <a:effectLst>
                  <a:outerShdw blurRad="38100" dist="38100" dir="2700000" algn="tl">
                    <a:srgbClr val="000000">
                      <a:alpha val="43137"/>
                    </a:srgbClr>
                  </a:outerShdw>
                </a:effectLst>
              </a:rPr>
              <a:t>Reoccurrence of double vision</a:t>
            </a:r>
          </a:p>
          <a:p>
            <a:pPr>
              <a:lnSpc>
                <a:spcPct val="100000"/>
              </a:lnSpc>
            </a:pPr>
            <a:r>
              <a:rPr lang="en-CA" altLang="en-US" b="1" dirty="0" smtClean="0">
                <a:effectLst>
                  <a:outerShdw blurRad="38100" dist="38100" dir="2700000" algn="tl">
                    <a:srgbClr val="000000">
                      <a:alpha val="43137"/>
                    </a:srgbClr>
                  </a:outerShdw>
                </a:effectLst>
              </a:rPr>
              <a:t>By December 2015, symptoms worsened, had severe trouble walking, speaking, and was admitted to hospital</a:t>
            </a:r>
          </a:p>
          <a:p>
            <a:pPr>
              <a:lnSpc>
                <a:spcPct val="100000"/>
              </a:lnSpc>
            </a:pPr>
            <a:r>
              <a:rPr lang="en-CA" altLang="en-US" b="1" dirty="0" smtClean="0">
                <a:effectLst>
                  <a:outerShdw blurRad="38100" dist="38100" dir="2700000" algn="tl">
                    <a:srgbClr val="000000">
                      <a:alpha val="43137"/>
                    </a:srgbClr>
                  </a:outerShdw>
                </a:effectLst>
              </a:rPr>
              <a:t>MRI at hospital showed severe burden of white matter disease consistent with MS</a:t>
            </a:r>
          </a:p>
        </p:txBody>
      </p:sp>
    </p:spTree>
    <p:extLst>
      <p:ext uri="{BB962C8B-B14F-4D97-AF65-F5344CB8AC3E}">
        <p14:creationId xmlns:p14="http://schemas.microsoft.com/office/powerpoint/2010/main" val="37206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10: </a:t>
            </a:r>
            <a:r>
              <a:rPr lang="en-US" dirty="0" smtClean="0">
                <a:solidFill>
                  <a:schemeClr val="tx2"/>
                </a:solidFill>
              </a:rPr>
              <a:t>Sylvia</a:t>
            </a:r>
            <a:endParaRPr lang="en-US" dirty="0">
              <a:solidFill>
                <a:schemeClr val="tx2"/>
              </a:solidFill>
            </a:endParaRPr>
          </a:p>
        </p:txBody>
      </p:sp>
      <p:sp>
        <p:nvSpPr>
          <p:cNvPr id="3" name="Content Placeholder 2"/>
          <p:cNvSpPr>
            <a:spLocks noGrp="1"/>
          </p:cNvSpPr>
          <p:nvPr>
            <p:ph idx="1"/>
          </p:nvPr>
        </p:nvSpPr>
        <p:spPr>
          <a:xfrm>
            <a:off x="840000" y="1576971"/>
            <a:ext cx="8122932"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30-year-old woman, diagnosed at age 20 with relapsing MS</a:t>
            </a:r>
          </a:p>
          <a:p>
            <a:pPr>
              <a:lnSpc>
                <a:spcPct val="100000"/>
              </a:lnSpc>
            </a:pPr>
            <a:r>
              <a:rPr lang="en-CA" altLang="en-US" b="1" dirty="0" smtClean="0">
                <a:effectLst>
                  <a:outerShdw blurRad="38100" dist="38100" dir="2700000" algn="tl">
                    <a:srgbClr val="000000">
                      <a:alpha val="43137"/>
                    </a:srgbClr>
                  </a:outerShdw>
                </a:effectLst>
              </a:rPr>
              <a:t>Early in her disease, had 2 – 3 mild relapses (all sensory, no disability)</a:t>
            </a:r>
          </a:p>
          <a:p>
            <a:pPr>
              <a:lnSpc>
                <a:spcPct val="100000"/>
              </a:lnSpc>
            </a:pPr>
            <a:r>
              <a:rPr lang="en-CA" altLang="en-US" b="1" dirty="0" smtClean="0">
                <a:effectLst>
                  <a:outerShdw blurRad="38100" dist="38100" dir="2700000" algn="tl">
                    <a:srgbClr val="000000">
                      <a:alpha val="43137"/>
                    </a:srgbClr>
                  </a:outerShdw>
                </a:effectLst>
              </a:rPr>
              <a:t>Reluctant to start DMT until cranial MRI showed increasing lesion burden</a:t>
            </a:r>
          </a:p>
          <a:p>
            <a:pPr>
              <a:lnSpc>
                <a:spcPct val="100000"/>
              </a:lnSpc>
            </a:pPr>
            <a:r>
              <a:rPr lang="en-CA" altLang="en-US" b="1" dirty="0" smtClean="0">
                <a:effectLst>
                  <a:outerShdw blurRad="38100" dist="38100" dir="2700000" algn="tl">
                    <a:srgbClr val="000000">
                      <a:alpha val="43137"/>
                    </a:srgbClr>
                  </a:outerShdw>
                </a:effectLst>
              </a:rPr>
              <a:t>Started injectable therapy at age 26 but not consistent with her dosing</a:t>
            </a:r>
          </a:p>
          <a:p>
            <a:pPr>
              <a:lnSpc>
                <a:spcPct val="100000"/>
              </a:lnSpc>
            </a:pPr>
            <a:r>
              <a:rPr lang="en-CA" altLang="en-US" b="1" dirty="0" smtClean="0">
                <a:effectLst>
                  <a:outerShdw blurRad="38100" dist="38100" dir="2700000" algn="tl">
                    <a:srgbClr val="000000">
                      <a:alpha val="43137"/>
                    </a:srgbClr>
                  </a:outerShdw>
                </a:effectLst>
              </a:rPr>
              <a:t>Other therapies initiated (another injectable, IV and oral therapy) but she stopped them because of</a:t>
            </a:r>
          </a:p>
          <a:p>
            <a:pPr lvl="1">
              <a:lnSpc>
                <a:spcPct val="100000"/>
              </a:lnSpc>
            </a:pPr>
            <a:r>
              <a:rPr lang="en-CA" altLang="en-US" b="1" dirty="0" smtClean="0">
                <a:effectLst>
                  <a:outerShdw blurRad="38100" dist="38100" dir="2700000" algn="tl">
                    <a:srgbClr val="000000">
                      <a:alpha val="43137"/>
                    </a:srgbClr>
                  </a:outerShdw>
                </a:effectLst>
              </a:rPr>
              <a:t>Side effects</a:t>
            </a:r>
          </a:p>
          <a:p>
            <a:pPr lvl="1">
              <a:lnSpc>
                <a:spcPct val="100000"/>
              </a:lnSpc>
            </a:pPr>
            <a:r>
              <a:rPr lang="en-CA" altLang="en-US" b="1" dirty="0" smtClean="0">
                <a:effectLst>
                  <a:outerShdw blurRad="38100" dist="38100" dir="2700000" algn="tl">
                    <a:srgbClr val="000000">
                      <a:alpha val="43137"/>
                    </a:srgbClr>
                  </a:outerShdw>
                </a:effectLst>
              </a:rPr>
              <a:t>Her perception of lack of efficacy</a:t>
            </a:r>
          </a:p>
          <a:p>
            <a:pPr lvl="1">
              <a:lnSpc>
                <a:spcPct val="100000"/>
              </a:lnSpc>
            </a:pPr>
            <a:r>
              <a:rPr lang="en-CA" altLang="en-US" b="1" dirty="0" smtClean="0">
                <a:effectLst>
                  <a:outerShdw blurRad="38100" dist="38100" dir="2700000" algn="tl">
                    <a:srgbClr val="000000">
                      <a:alpha val="43137"/>
                    </a:srgbClr>
                  </a:outerShdw>
                </a:effectLst>
              </a:rPr>
              <a:t>Out-of</a:t>
            </a:r>
            <a:r>
              <a:rPr lang="en-CA" altLang="en-US" b="1" dirty="0">
                <a:effectLst>
                  <a:outerShdw blurRad="38100" dist="38100" dir="2700000" algn="tl">
                    <a:srgbClr val="000000">
                      <a:alpha val="43137"/>
                    </a:srgbClr>
                  </a:outerShdw>
                </a:effectLst>
              </a:rPr>
              <a:t>-</a:t>
            </a:r>
            <a:r>
              <a:rPr lang="en-CA" altLang="en-US" b="1" dirty="0" smtClean="0">
                <a:effectLst>
                  <a:outerShdw blurRad="38100" dist="38100" dir="2700000" algn="tl">
                    <a:srgbClr val="000000">
                      <a:alpha val="43137"/>
                    </a:srgbClr>
                  </a:outerShdw>
                </a:effectLst>
              </a:rPr>
              <a:t>pocket expenses</a:t>
            </a:r>
          </a:p>
        </p:txBody>
      </p:sp>
    </p:spTree>
    <p:extLst>
      <p:ext uri="{BB962C8B-B14F-4D97-AF65-F5344CB8AC3E}">
        <p14:creationId xmlns:p14="http://schemas.microsoft.com/office/powerpoint/2010/main" val="2554736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10: </a:t>
            </a:r>
            <a:r>
              <a:rPr lang="en-US" dirty="0" smtClean="0">
                <a:solidFill>
                  <a:schemeClr val="tx2"/>
                </a:solidFill>
              </a:rPr>
              <a:t>Sylvia</a:t>
            </a:r>
            <a:endParaRPr lang="en-US" dirty="0">
              <a:solidFill>
                <a:schemeClr val="tx2"/>
              </a:solidFill>
            </a:endParaRPr>
          </a:p>
        </p:txBody>
      </p:sp>
      <p:sp>
        <p:nvSpPr>
          <p:cNvPr id="3" name="Content Placeholder 2"/>
          <p:cNvSpPr>
            <a:spLocks noGrp="1"/>
          </p:cNvSpPr>
          <p:nvPr>
            <p:ph idx="1"/>
          </p:nvPr>
        </p:nvSpPr>
        <p:spPr>
          <a:xfrm>
            <a:off x="840000" y="1576971"/>
            <a:ext cx="8122932"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Often missed every other scheduled office visit</a:t>
            </a:r>
          </a:p>
          <a:p>
            <a:pPr>
              <a:lnSpc>
                <a:spcPct val="100000"/>
              </a:lnSpc>
            </a:pPr>
            <a:r>
              <a:rPr lang="en-CA" altLang="en-US" b="1" dirty="0" smtClean="0">
                <a:effectLst>
                  <a:outerShdw blurRad="38100" dist="38100" dir="2700000" algn="tl">
                    <a:srgbClr val="000000">
                      <a:alpha val="43137"/>
                    </a:srgbClr>
                  </a:outerShdw>
                </a:effectLst>
              </a:rPr>
              <a:t>Recently married (3 months ago) and would like to discuss plans to become pregnant</a:t>
            </a:r>
          </a:p>
          <a:p>
            <a:pPr>
              <a:lnSpc>
                <a:spcPct val="100000"/>
              </a:lnSpc>
            </a:pPr>
            <a:r>
              <a:rPr lang="en-CA" altLang="en-US" b="1" dirty="0" smtClean="0">
                <a:effectLst>
                  <a:outerShdw blurRad="38100" dist="38100" dir="2700000" algn="tl">
                    <a:srgbClr val="000000">
                      <a:alpha val="43137"/>
                    </a:srgbClr>
                  </a:outerShdw>
                </a:effectLst>
              </a:rPr>
              <a:t>Spouse scheduled to be at appointment but cancelled at last minute. </a:t>
            </a:r>
          </a:p>
          <a:p>
            <a:pPr>
              <a:lnSpc>
                <a:spcPct val="100000"/>
              </a:lnSpc>
            </a:pPr>
            <a:r>
              <a:rPr lang="en-CA" altLang="en-US" b="1" dirty="0" smtClean="0">
                <a:effectLst>
                  <a:outerShdw blurRad="38100" dist="38100" dir="2700000" algn="tl">
                    <a:srgbClr val="000000">
                      <a:alpha val="43137"/>
                    </a:srgbClr>
                  </a:outerShdw>
                </a:effectLst>
              </a:rPr>
              <a:t>During visit, she shared that spouse divorced 1 year prior to their marriage; there are 3 children from previous marriage</a:t>
            </a:r>
          </a:p>
          <a:p>
            <a:pPr>
              <a:lnSpc>
                <a:spcPct val="100000"/>
              </a:lnSpc>
            </a:pPr>
            <a:r>
              <a:rPr lang="en-CA" altLang="en-US" b="1" dirty="0" smtClean="0">
                <a:effectLst>
                  <a:outerShdw blurRad="38100" dist="38100" dir="2700000" algn="tl">
                    <a:srgbClr val="000000">
                      <a:alpha val="43137"/>
                    </a:srgbClr>
                  </a:outerShdw>
                </a:effectLst>
              </a:rPr>
              <a:t>Sylvia has been off treatment for 3 months</a:t>
            </a:r>
          </a:p>
          <a:p>
            <a:pPr>
              <a:lnSpc>
                <a:spcPct val="100000"/>
              </a:lnSpc>
            </a:pPr>
            <a:r>
              <a:rPr lang="en-CA" altLang="en-US" b="1" dirty="0" smtClean="0">
                <a:effectLst>
                  <a:outerShdw blurRad="38100" dist="38100" dir="2700000" algn="tl">
                    <a:srgbClr val="000000">
                      <a:alpha val="43137"/>
                    </a:srgbClr>
                  </a:outerShdw>
                </a:effectLst>
              </a:rPr>
              <a:t>MRI and EDSS</a:t>
            </a:r>
          </a:p>
          <a:p>
            <a:pPr lvl="1">
              <a:lnSpc>
                <a:spcPct val="100000"/>
              </a:lnSpc>
            </a:pPr>
            <a:r>
              <a:rPr lang="en-CA" altLang="en-US" b="1" dirty="0" smtClean="0">
                <a:effectLst>
                  <a:outerShdw blurRad="38100" dist="38100" dir="2700000" algn="tl">
                    <a:srgbClr val="000000">
                      <a:alpha val="43137"/>
                    </a:srgbClr>
                  </a:outerShdw>
                </a:effectLst>
              </a:rPr>
              <a:t>Current MRI shows multiple enhancing white matter lesions</a:t>
            </a:r>
          </a:p>
          <a:p>
            <a:pPr lvl="1">
              <a:lnSpc>
                <a:spcPct val="100000"/>
              </a:lnSpc>
            </a:pPr>
            <a:r>
              <a:rPr lang="en-CA" altLang="en-US" b="1" dirty="0" smtClean="0">
                <a:effectLst>
                  <a:outerShdw blurRad="38100" dist="38100" dir="2700000" algn="tl">
                    <a:srgbClr val="000000">
                      <a:alpha val="43137"/>
                    </a:srgbClr>
                  </a:outerShdw>
                </a:effectLst>
              </a:rPr>
              <a:t>Most recent EDSS is 4.5; 6 months ago, EDSS was 2.0</a:t>
            </a:r>
          </a:p>
        </p:txBody>
      </p:sp>
    </p:spTree>
    <p:extLst>
      <p:ext uri="{BB962C8B-B14F-4D97-AF65-F5344CB8AC3E}">
        <p14:creationId xmlns:p14="http://schemas.microsoft.com/office/powerpoint/2010/main" val="69469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Study </a:t>
            </a:r>
            <a:r>
              <a:rPr lang="en-US" dirty="0" smtClean="0"/>
              <a:t>10: </a:t>
            </a:r>
            <a:r>
              <a:rPr lang="en-US" dirty="0" smtClean="0">
                <a:solidFill>
                  <a:schemeClr val="tx2"/>
                </a:solidFill>
              </a:rPr>
              <a:t>Sylvia</a:t>
            </a:r>
            <a:endParaRPr lang="en-US" dirty="0">
              <a:solidFill>
                <a:schemeClr val="tx2"/>
              </a:solidFill>
            </a:endParaRPr>
          </a:p>
        </p:txBody>
      </p:sp>
      <p:sp>
        <p:nvSpPr>
          <p:cNvPr id="3" name="Content Placeholder 2"/>
          <p:cNvSpPr>
            <a:spLocks noGrp="1"/>
          </p:cNvSpPr>
          <p:nvPr>
            <p:ph idx="1"/>
          </p:nvPr>
        </p:nvSpPr>
        <p:spPr>
          <a:xfrm>
            <a:off x="840000" y="1576971"/>
            <a:ext cx="8122932" cy="4887203"/>
          </a:xfrm>
        </p:spPr>
        <p:txBody>
          <a:bodyPr>
            <a:normAutofit/>
          </a:bodyPr>
          <a:lstStyle/>
          <a:p>
            <a:pPr>
              <a:lnSpc>
                <a:spcPct val="100000"/>
              </a:lnSpc>
            </a:pPr>
            <a:r>
              <a:rPr lang="en-CA" altLang="en-US" b="1" dirty="0" smtClean="0">
                <a:effectLst>
                  <a:outerShdw blurRad="38100" dist="38100" dir="2700000" algn="tl">
                    <a:srgbClr val="000000">
                      <a:alpha val="43137"/>
                    </a:srgbClr>
                  </a:outerShdw>
                </a:effectLst>
              </a:rPr>
              <a:t>Sylvia was recently added to her spouse’s insurance but is in a waiting period</a:t>
            </a:r>
          </a:p>
          <a:p>
            <a:pPr>
              <a:lnSpc>
                <a:spcPct val="100000"/>
              </a:lnSpc>
            </a:pPr>
            <a:r>
              <a:rPr lang="en-CA" altLang="en-US" b="1" dirty="0" smtClean="0">
                <a:effectLst>
                  <a:outerShdw blurRad="38100" dist="38100" dir="2700000" algn="tl">
                    <a:srgbClr val="000000">
                      <a:alpha val="43137"/>
                    </a:srgbClr>
                  </a:outerShdw>
                </a:effectLst>
              </a:rPr>
              <a:t>Covered by Consolidated Omnibus Budget Reconciliation Act (COBRA) insurance for another 3 months</a:t>
            </a:r>
          </a:p>
          <a:p>
            <a:pPr>
              <a:lnSpc>
                <a:spcPct val="100000"/>
              </a:lnSpc>
            </a:pPr>
            <a:r>
              <a:rPr lang="en-CA" altLang="en-US" b="1" dirty="0" smtClean="0">
                <a:effectLst>
                  <a:outerShdw blurRad="38100" dist="38100" dir="2700000" algn="tl">
                    <a:srgbClr val="000000">
                      <a:alpha val="43137"/>
                    </a:srgbClr>
                  </a:outerShdw>
                </a:effectLst>
              </a:rPr>
              <a:t>Reluctant to discuss active therapy as she has heard that pregnancy stabilizes MS</a:t>
            </a:r>
          </a:p>
          <a:p>
            <a:pPr>
              <a:lnSpc>
                <a:spcPct val="100000"/>
              </a:lnSpc>
            </a:pPr>
            <a:r>
              <a:rPr lang="en-CA" altLang="en-US" b="1" dirty="0" smtClean="0">
                <a:effectLst>
                  <a:outerShdw blurRad="38100" dist="38100" dir="2700000" algn="tl">
                    <a:srgbClr val="000000">
                      <a:alpha val="43137"/>
                    </a:srgbClr>
                  </a:outerShdw>
                </a:effectLst>
              </a:rPr>
              <a:t>The couple anticipates a move to another state within a year due to her spouse’s employment</a:t>
            </a:r>
          </a:p>
        </p:txBody>
      </p:sp>
    </p:spTree>
    <p:extLst>
      <p:ext uri="{BB962C8B-B14F-4D97-AF65-F5344CB8AC3E}">
        <p14:creationId xmlns:p14="http://schemas.microsoft.com/office/powerpoint/2010/main" val="389160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a:t>
            </a:r>
            <a:r>
              <a:rPr lang="en-US" sz="3600" dirty="0" smtClean="0"/>
              <a:t>10: </a:t>
            </a:r>
            <a:r>
              <a:rPr lang="en-US" sz="3600" dirty="0" smtClean="0">
                <a:solidFill>
                  <a:schemeClr val="tx2"/>
                </a:solidFill>
              </a:rPr>
              <a:t>Sylvia</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576972"/>
            <a:ext cx="8087869" cy="4351338"/>
          </a:xfrm>
        </p:spPr>
        <p:txBody>
          <a:bodyPr>
            <a:normAutofit/>
          </a:bodyPr>
          <a:lstStyle/>
          <a:p>
            <a:pPr>
              <a:lnSpc>
                <a:spcPct val="100000"/>
              </a:lnSpc>
            </a:pPr>
            <a:r>
              <a:rPr lang="en-US" b="1" dirty="0" smtClean="0">
                <a:effectLst>
                  <a:outerShdw blurRad="38100" dist="38100" dir="2700000" algn="tl">
                    <a:srgbClr val="000000">
                      <a:alpha val="43137"/>
                    </a:srgbClr>
                  </a:outerShdw>
                </a:effectLst>
              </a:rPr>
              <a:t>What is your assessment of this patient?</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are her primary needs?</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are the educational needs of this patient and her family?</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Should treatment be initiated?</a:t>
            </a:r>
          </a:p>
        </p:txBody>
      </p:sp>
    </p:spTree>
    <p:extLst>
      <p:ext uri="{BB962C8B-B14F-4D97-AF65-F5344CB8AC3E}">
        <p14:creationId xmlns:p14="http://schemas.microsoft.com/office/powerpoint/2010/main" val="85583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9935"/>
            <a:ext cx="8229600" cy="707923"/>
          </a:xfrm>
        </p:spPr>
        <p:txBody>
          <a:bodyPr/>
          <a:lstStyle/>
          <a:p>
            <a:r>
              <a:rPr lang="en-US" dirty="0" smtClean="0"/>
              <a:t>Case Study #</a:t>
            </a:r>
            <a:r>
              <a:rPr lang="en-US" dirty="0" smtClean="0"/>
              <a:t>11: </a:t>
            </a:r>
            <a:r>
              <a:rPr lang="en-US" dirty="0" smtClean="0">
                <a:solidFill>
                  <a:schemeClr val="tx2"/>
                </a:solidFill>
              </a:rPr>
              <a:t>Kara</a:t>
            </a:r>
            <a:endParaRPr lang="en-US" dirty="0">
              <a:solidFill>
                <a:schemeClr val="tx2"/>
              </a:solidFill>
            </a:endParaRPr>
          </a:p>
        </p:txBody>
      </p:sp>
      <p:sp>
        <p:nvSpPr>
          <p:cNvPr id="3" name="Content Placeholder 2"/>
          <p:cNvSpPr>
            <a:spLocks noGrp="1"/>
          </p:cNvSpPr>
          <p:nvPr>
            <p:ph idx="1"/>
          </p:nvPr>
        </p:nvSpPr>
        <p:spPr>
          <a:xfrm>
            <a:off x="457200" y="1460089"/>
            <a:ext cx="8229600" cy="4675239"/>
          </a:xfrm>
        </p:spPr>
        <p:txBody>
          <a:bodyPr>
            <a:normAutofit fontScale="70000" lnSpcReduction="20000"/>
          </a:bodyPr>
          <a:lstStyle/>
          <a:p>
            <a:pPr>
              <a:lnSpc>
                <a:spcPct val="150000"/>
              </a:lnSpc>
            </a:pPr>
            <a:r>
              <a:rPr lang="en-US" sz="2900" b="1" dirty="0" smtClean="0"/>
              <a:t>37 year old woman, 6 </a:t>
            </a:r>
            <a:r>
              <a:rPr lang="en-US" sz="2900" b="1" dirty="0" err="1" smtClean="0"/>
              <a:t>yr</a:t>
            </a:r>
            <a:r>
              <a:rPr lang="en-US" sz="2900" b="1" dirty="0" smtClean="0"/>
              <a:t> history of relapsing remitting MS. In common law relationship, 4 year old son</a:t>
            </a:r>
          </a:p>
          <a:p>
            <a:pPr>
              <a:lnSpc>
                <a:spcPct val="150000"/>
              </a:lnSpc>
            </a:pPr>
            <a:r>
              <a:rPr lang="en-US" sz="2900" b="1" dirty="0" smtClean="0"/>
              <a:t>Was on dimethyl fumarate for 18 months post birth of son, but flushing  became intolerable and so adherence was poor</a:t>
            </a:r>
          </a:p>
          <a:p>
            <a:pPr>
              <a:lnSpc>
                <a:spcPct val="150000"/>
              </a:lnSpc>
            </a:pPr>
            <a:r>
              <a:rPr lang="en-US" sz="2900" b="1" dirty="0" smtClean="0"/>
              <a:t>MRI active – particularly in spine</a:t>
            </a:r>
          </a:p>
          <a:p>
            <a:pPr>
              <a:lnSpc>
                <a:spcPct val="150000"/>
              </a:lnSpc>
            </a:pPr>
            <a:r>
              <a:rPr lang="en-US" sz="2900" b="1" dirty="0" smtClean="0"/>
              <a:t>Was worked up and eligible for </a:t>
            </a:r>
            <a:r>
              <a:rPr lang="en-US" sz="2900" b="1" dirty="0" err="1" smtClean="0"/>
              <a:t>ocrelizumab</a:t>
            </a:r>
            <a:endParaRPr lang="en-US" sz="2900" b="1" dirty="0" smtClean="0"/>
          </a:p>
          <a:p>
            <a:pPr>
              <a:lnSpc>
                <a:spcPct val="150000"/>
              </a:lnSpc>
            </a:pPr>
            <a:r>
              <a:rPr lang="en-US" sz="2900" b="1" dirty="0" smtClean="0"/>
              <a:t>Patient was a bit undecided about initiating therapy as concerned about more A/E’s contributing to not being able to work and care for her son</a:t>
            </a:r>
          </a:p>
          <a:p>
            <a:pPr>
              <a:lnSpc>
                <a:spcPct val="150000"/>
              </a:lnSpc>
            </a:pPr>
            <a:r>
              <a:rPr lang="en-US" sz="2900" b="1" dirty="0" smtClean="0"/>
              <a:t>Mild sensory relapse convinced her to commence therapy</a:t>
            </a:r>
          </a:p>
          <a:p>
            <a:endParaRPr lang="en-US" dirty="0"/>
          </a:p>
          <a:p>
            <a:endParaRPr lang="en-US" dirty="0"/>
          </a:p>
        </p:txBody>
      </p:sp>
    </p:spTree>
    <p:extLst>
      <p:ext uri="{BB962C8B-B14F-4D97-AF65-F5344CB8AC3E}">
        <p14:creationId xmlns:p14="http://schemas.microsoft.com/office/powerpoint/2010/main" val="183392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165" y="257550"/>
            <a:ext cx="7886700" cy="1118769"/>
          </a:xfrm>
        </p:spPr>
        <p:txBody>
          <a:bodyPr>
            <a:normAutofit fontScale="90000"/>
          </a:bodyPr>
          <a:lstStyle/>
          <a:p>
            <a:r>
              <a:rPr lang="en-US" dirty="0"/>
              <a:t>Case </a:t>
            </a:r>
            <a:r>
              <a:rPr lang="en-US" dirty="0" smtClean="0"/>
              <a:t>Study 1: </a:t>
            </a:r>
            <a:r>
              <a:rPr lang="en-US" dirty="0" smtClean="0">
                <a:solidFill>
                  <a:schemeClr val="tx2"/>
                </a:solidFill>
              </a:rPr>
              <a:t>Cathy</a:t>
            </a:r>
            <a:br>
              <a:rPr lang="en-US" dirty="0" smtClean="0">
                <a:solidFill>
                  <a:schemeClr val="tx2"/>
                </a:solidFill>
              </a:rPr>
            </a:br>
            <a:r>
              <a:rPr lang="en-US" sz="3600" dirty="0" smtClean="0"/>
              <a:t>Post-MRI Annual Review</a:t>
            </a:r>
            <a:endParaRPr lang="en-US" sz="3600" dirty="0"/>
          </a:p>
        </p:txBody>
      </p:sp>
      <p:sp>
        <p:nvSpPr>
          <p:cNvPr id="3" name="Content Placeholder 2"/>
          <p:cNvSpPr>
            <a:spLocks noGrp="1"/>
          </p:cNvSpPr>
          <p:nvPr>
            <p:ph idx="1"/>
          </p:nvPr>
        </p:nvSpPr>
        <p:spPr>
          <a:xfrm>
            <a:off x="840000" y="1576971"/>
            <a:ext cx="7860380" cy="4382765"/>
          </a:xfrm>
        </p:spPr>
        <p:txBody>
          <a:bodyPr>
            <a:normAutofit fontScale="92500" lnSpcReduction="10000"/>
          </a:bodyPr>
          <a:lstStyle/>
          <a:p>
            <a:pPr>
              <a:lnSpc>
                <a:spcPct val="100000"/>
              </a:lnSpc>
            </a:pPr>
            <a:r>
              <a:rPr lang="en-US" b="1" dirty="0" smtClean="0">
                <a:effectLst>
                  <a:outerShdw blurRad="38100" dist="38100" dir="2700000" algn="tl">
                    <a:srgbClr val="000000">
                      <a:alpha val="43137"/>
                    </a:srgbClr>
                  </a:outerShdw>
                </a:effectLst>
              </a:rPr>
              <a:t>Cathy is feeling very well</a:t>
            </a:r>
          </a:p>
          <a:p>
            <a:pPr>
              <a:lnSpc>
                <a:spcPct val="100000"/>
              </a:lnSpc>
            </a:pPr>
            <a:r>
              <a:rPr lang="en-US" b="1" dirty="0" smtClean="0">
                <a:effectLst>
                  <a:outerShdw blurRad="38100" dist="38100" dir="2700000" algn="tl">
                    <a:srgbClr val="000000">
                      <a:alpha val="43137"/>
                    </a:srgbClr>
                  </a:outerShdw>
                </a:effectLst>
              </a:rPr>
              <a:t>All previous relapse symptoms had resolved completely</a:t>
            </a:r>
          </a:p>
          <a:p>
            <a:pPr>
              <a:lnSpc>
                <a:spcPct val="100000"/>
              </a:lnSpc>
            </a:pPr>
            <a:r>
              <a:rPr lang="en-US" b="1" dirty="0" smtClean="0">
                <a:effectLst>
                  <a:outerShdw blurRad="38100" dist="38100" dir="2700000" algn="tl">
                    <a:srgbClr val="000000">
                      <a:alpha val="43137"/>
                    </a:srgbClr>
                  </a:outerShdw>
                </a:effectLst>
              </a:rPr>
              <a:t>Neurological exam returned to pre-relapse baseline</a:t>
            </a:r>
          </a:p>
          <a:p>
            <a:pPr>
              <a:lnSpc>
                <a:spcPct val="100000"/>
              </a:lnSpc>
            </a:pPr>
            <a:r>
              <a:rPr lang="en-US" b="1" dirty="0" smtClean="0">
                <a:effectLst>
                  <a:outerShdw blurRad="38100" dist="38100" dir="2700000" algn="tl">
                    <a:srgbClr val="000000">
                      <a:alpha val="43137"/>
                    </a:srgbClr>
                  </a:outerShdw>
                </a:effectLst>
              </a:rPr>
              <a:t>Continued to tolerate </a:t>
            </a:r>
            <a:r>
              <a:rPr lang="en-US" b="1" dirty="0" err="1">
                <a:effectLst>
                  <a:outerShdw blurRad="38100" dist="38100" dir="2700000" algn="tl">
                    <a:srgbClr val="000000">
                      <a:alpha val="43137"/>
                    </a:srgbClr>
                  </a:outerShdw>
                </a:effectLst>
              </a:rPr>
              <a:t>f</a:t>
            </a:r>
            <a:r>
              <a:rPr lang="en-US" b="1" dirty="0" err="1" smtClean="0">
                <a:effectLst>
                  <a:outerShdw blurRad="38100" dist="38100" dir="2700000" algn="tl">
                    <a:srgbClr val="000000">
                      <a:alpha val="43137"/>
                    </a:srgbClr>
                  </a:outerShdw>
                </a:effectLst>
              </a:rPr>
              <a:t>ingolimod</a:t>
            </a:r>
            <a:r>
              <a:rPr lang="en-US" b="1" dirty="0" smtClean="0">
                <a:effectLst>
                  <a:outerShdw blurRad="38100" dist="38100" dir="2700000" algn="tl">
                    <a:srgbClr val="000000">
                      <a:alpha val="43137"/>
                    </a:srgbClr>
                  </a:outerShdw>
                </a:effectLst>
              </a:rPr>
              <a:t> very well</a:t>
            </a:r>
          </a:p>
          <a:p>
            <a:pPr>
              <a:lnSpc>
                <a:spcPct val="100000"/>
              </a:lnSpc>
            </a:pPr>
            <a:r>
              <a:rPr lang="en-US" b="1" dirty="0" smtClean="0">
                <a:effectLst>
                  <a:outerShdw blurRad="38100" dist="38100" dir="2700000" algn="tl">
                    <a:srgbClr val="000000">
                      <a:alpha val="43137"/>
                    </a:srgbClr>
                  </a:outerShdw>
                </a:effectLst>
              </a:rPr>
              <a:t>Blood work within normal limits</a:t>
            </a:r>
          </a:p>
          <a:p>
            <a:pPr>
              <a:lnSpc>
                <a:spcPct val="100000"/>
              </a:lnSpc>
            </a:pPr>
            <a:r>
              <a:rPr lang="en-US" b="1" dirty="0" smtClean="0">
                <a:effectLst>
                  <a:outerShdw blurRad="38100" dist="38100" dir="2700000" algn="tl">
                    <a:srgbClr val="000000">
                      <a:alpha val="43137"/>
                    </a:srgbClr>
                  </a:outerShdw>
                </a:effectLst>
              </a:rPr>
              <a:t>Cathy made aware of most recent MRI results but did not want to switch DMT therapy since she was reassured that there were no active lesions and she wanted to give </a:t>
            </a:r>
            <a:r>
              <a:rPr lang="en-US" b="1" dirty="0" err="1">
                <a:effectLst>
                  <a:outerShdw blurRad="38100" dist="38100" dir="2700000" algn="tl">
                    <a:srgbClr val="000000">
                      <a:alpha val="43137"/>
                    </a:srgbClr>
                  </a:outerShdw>
                </a:effectLst>
              </a:rPr>
              <a:t>f</a:t>
            </a:r>
            <a:r>
              <a:rPr lang="en-US" b="1" dirty="0" err="1" smtClean="0">
                <a:effectLst>
                  <a:outerShdw blurRad="38100" dist="38100" dir="2700000" algn="tl">
                    <a:srgbClr val="000000">
                      <a:alpha val="43137"/>
                    </a:srgbClr>
                  </a:outerShdw>
                </a:effectLst>
              </a:rPr>
              <a:t>ingolimod</a:t>
            </a:r>
            <a:r>
              <a:rPr lang="en-US" b="1" dirty="0" smtClean="0">
                <a:effectLst>
                  <a:outerShdw blurRad="38100" dist="38100" dir="2700000" algn="tl">
                    <a:srgbClr val="000000">
                      <a:alpha val="43137"/>
                    </a:srgbClr>
                  </a:outerShdw>
                </a:effectLst>
              </a:rPr>
              <a:t> more time to work</a:t>
            </a:r>
          </a:p>
          <a:p>
            <a:pPr>
              <a:lnSpc>
                <a:spcPct val="100000"/>
              </a:lnSpc>
            </a:pPr>
            <a:r>
              <a:rPr lang="en-US" b="1" dirty="0" smtClean="0">
                <a:effectLst>
                  <a:outerShdw blurRad="38100" dist="38100" dir="2700000" algn="tl">
                    <a:srgbClr val="000000">
                      <a:alpha val="43137"/>
                    </a:srgbClr>
                  </a:outerShdw>
                </a:effectLst>
              </a:rPr>
              <a:t>Husband accompanied her on visit and voiced concerns about efficacy of </a:t>
            </a:r>
            <a:r>
              <a:rPr lang="en-US" b="1" dirty="0" err="1">
                <a:effectLst>
                  <a:outerShdw blurRad="38100" dist="38100" dir="2700000" algn="tl">
                    <a:srgbClr val="000000">
                      <a:alpha val="43137"/>
                    </a:srgbClr>
                  </a:outerShdw>
                </a:effectLst>
              </a:rPr>
              <a:t>f</a:t>
            </a:r>
            <a:r>
              <a:rPr lang="en-US" b="1" dirty="0" err="1" smtClean="0">
                <a:effectLst>
                  <a:outerShdw blurRad="38100" dist="38100" dir="2700000" algn="tl">
                    <a:srgbClr val="000000">
                      <a:alpha val="43137"/>
                    </a:srgbClr>
                  </a:outerShdw>
                </a:effectLst>
              </a:rPr>
              <a:t>ingolimod</a:t>
            </a:r>
            <a:r>
              <a:rPr lang="en-US" b="1" dirty="0" smtClean="0">
                <a:effectLst>
                  <a:outerShdw blurRad="38100" dist="38100" dir="2700000" algn="tl">
                    <a:srgbClr val="000000">
                      <a:alpha val="43137"/>
                    </a:srgbClr>
                  </a:outerShdw>
                </a:effectLst>
              </a:rPr>
              <a:t> since Cathy had been so stable on  interferon beta 1-a </a:t>
            </a:r>
            <a:r>
              <a:rPr lang="en-US" b="1" dirty="0" err="1" smtClean="0">
                <a:effectLst>
                  <a:outerShdw blurRad="38100" dist="38100" dir="2700000" algn="tl">
                    <a:srgbClr val="000000">
                      <a:alpha val="43137"/>
                    </a:srgbClr>
                  </a:outerShdw>
                </a:effectLst>
              </a:rPr>
              <a:t>sc</a:t>
            </a:r>
            <a:endParaRPr lang="en-US"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0020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0439"/>
            <a:ext cx="8229600" cy="663678"/>
          </a:xfrm>
        </p:spPr>
        <p:txBody>
          <a:bodyPr>
            <a:normAutofit/>
          </a:bodyPr>
          <a:lstStyle/>
          <a:p>
            <a:r>
              <a:rPr lang="en-US" dirty="0" smtClean="0"/>
              <a:t>Case Study </a:t>
            </a:r>
            <a:r>
              <a:rPr lang="en-US" dirty="0" smtClean="0"/>
              <a:t>11: </a:t>
            </a:r>
            <a:r>
              <a:rPr lang="en-US" dirty="0" smtClean="0">
                <a:solidFill>
                  <a:schemeClr val="tx2"/>
                </a:solidFill>
              </a:rPr>
              <a:t>Kara </a:t>
            </a:r>
            <a:r>
              <a:rPr lang="en-US" dirty="0" smtClean="0"/>
              <a:t>First Infusion </a:t>
            </a:r>
            <a:endParaRPr lang="en-US" dirty="0"/>
          </a:p>
        </p:txBody>
      </p:sp>
      <p:sp>
        <p:nvSpPr>
          <p:cNvPr id="3" name="Content Placeholder 2"/>
          <p:cNvSpPr>
            <a:spLocks noGrp="1"/>
          </p:cNvSpPr>
          <p:nvPr>
            <p:ph idx="1"/>
          </p:nvPr>
        </p:nvSpPr>
        <p:spPr>
          <a:xfrm>
            <a:off x="457199" y="1489586"/>
            <a:ext cx="8362335" cy="4852219"/>
          </a:xfrm>
        </p:spPr>
        <p:txBody>
          <a:bodyPr>
            <a:noAutofit/>
          </a:bodyPr>
          <a:lstStyle/>
          <a:p>
            <a:r>
              <a:rPr lang="en-US" sz="2000" b="1" dirty="0" smtClean="0"/>
              <a:t>Premedication (methylprednisolone, diphenhydramine and acetaminophen)</a:t>
            </a:r>
          </a:p>
          <a:p>
            <a:r>
              <a:rPr lang="en-US" sz="2000" b="1" dirty="0" smtClean="0"/>
              <a:t>At 11:00 am infusion commenced. One hour into infusion patient experienced flushing and itchiness in ears, neck, upper chest → resolved in 30 minutes.</a:t>
            </a:r>
          </a:p>
          <a:p>
            <a:r>
              <a:rPr lang="en-US" sz="2000" b="1" dirty="0" smtClean="0"/>
              <a:t>Then noticed bilateral blurred vision and tightness to base of neck that migrated to chest and throat. IV rate adjusted per protocol.</a:t>
            </a:r>
          </a:p>
          <a:p>
            <a:r>
              <a:rPr lang="en-US" sz="2000" b="1" dirty="0" smtClean="0"/>
              <a:t>Medication fully infused at 3:00 pm. Patient observed for additional hour post infusion, and all infusion symptoms had resolved</a:t>
            </a:r>
          </a:p>
          <a:p>
            <a:r>
              <a:rPr lang="en-US" sz="2000" b="1" dirty="0"/>
              <a:t>3</a:t>
            </a:r>
            <a:r>
              <a:rPr lang="en-US" sz="2000" b="1" dirty="0" smtClean="0"/>
              <a:t> days following infusion patient experienced nausea, vomiting, diarrhea and the return of “squeezing sensation” to neck and chest</a:t>
            </a:r>
          </a:p>
          <a:p>
            <a:r>
              <a:rPr lang="en-US" sz="2000" b="1" dirty="0" smtClean="0"/>
              <a:t>Assessed in clinic and no signs of allergic reaction, denied  other heath/social issues</a:t>
            </a:r>
          </a:p>
          <a:p>
            <a:r>
              <a:rPr lang="en-US" sz="2000" b="1" dirty="0" smtClean="0"/>
              <a:t>Advised to keep the clinic posted. Patient made several additional calls to </a:t>
            </a:r>
            <a:r>
              <a:rPr lang="en-US" sz="2200" b="1" dirty="0" smtClean="0"/>
              <a:t>clinic with similar symptoms which eventually resolved</a:t>
            </a:r>
          </a:p>
        </p:txBody>
      </p:sp>
    </p:spTree>
    <p:extLst>
      <p:ext uri="{BB962C8B-B14F-4D97-AF65-F5344CB8AC3E}">
        <p14:creationId xmlns:p14="http://schemas.microsoft.com/office/powerpoint/2010/main" val="175561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a:t>
            </a:r>
            <a:r>
              <a:rPr lang="en-US" dirty="0" smtClean="0"/>
              <a:t>11: </a:t>
            </a:r>
            <a:r>
              <a:rPr lang="en-US" dirty="0" smtClean="0">
                <a:solidFill>
                  <a:schemeClr val="tx2"/>
                </a:solidFill>
              </a:rPr>
              <a:t>Kara </a:t>
            </a:r>
            <a:r>
              <a:rPr lang="en-US" dirty="0" smtClean="0"/>
              <a:t>Discussion Points</a:t>
            </a:r>
            <a:endParaRPr lang="en-US" dirty="0"/>
          </a:p>
        </p:txBody>
      </p:sp>
      <p:sp>
        <p:nvSpPr>
          <p:cNvPr id="3" name="Content Placeholder 2"/>
          <p:cNvSpPr>
            <a:spLocks noGrp="1"/>
          </p:cNvSpPr>
          <p:nvPr>
            <p:ph idx="1"/>
          </p:nvPr>
        </p:nvSpPr>
        <p:spPr/>
        <p:txBody>
          <a:bodyPr>
            <a:normAutofit/>
          </a:bodyPr>
          <a:lstStyle/>
          <a:p>
            <a:pPr>
              <a:lnSpc>
                <a:spcPct val="200000"/>
              </a:lnSpc>
            </a:pPr>
            <a:r>
              <a:rPr lang="en-US" b="1" dirty="0" smtClean="0"/>
              <a:t>Are these reported symptoms likely drug related?</a:t>
            </a:r>
          </a:p>
          <a:p>
            <a:pPr>
              <a:lnSpc>
                <a:spcPct val="200000"/>
              </a:lnSpc>
            </a:pPr>
            <a:r>
              <a:rPr lang="en-US" b="1" dirty="0" smtClean="0"/>
              <a:t>Were management strategies appropriate?</a:t>
            </a:r>
          </a:p>
          <a:p>
            <a:pPr>
              <a:lnSpc>
                <a:spcPct val="200000"/>
              </a:lnSpc>
            </a:pPr>
            <a:r>
              <a:rPr lang="en-US" b="1" dirty="0" smtClean="0"/>
              <a:t>What other concerns might you have?</a:t>
            </a:r>
            <a:endParaRPr lang="en-US" b="1" dirty="0"/>
          </a:p>
        </p:txBody>
      </p:sp>
    </p:spTree>
    <p:extLst>
      <p:ext uri="{BB962C8B-B14F-4D97-AF65-F5344CB8AC3E}">
        <p14:creationId xmlns:p14="http://schemas.microsoft.com/office/powerpoint/2010/main" val="417201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5690"/>
            <a:ext cx="8229600" cy="1071501"/>
          </a:xfrm>
        </p:spPr>
        <p:txBody>
          <a:bodyPr>
            <a:normAutofit/>
          </a:bodyPr>
          <a:lstStyle/>
          <a:p>
            <a:r>
              <a:rPr lang="en-US" dirty="0" smtClean="0"/>
              <a:t>Case Study </a:t>
            </a:r>
            <a:r>
              <a:rPr lang="en-US" dirty="0" smtClean="0"/>
              <a:t>11: </a:t>
            </a:r>
            <a:r>
              <a:rPr lang="en-US" dirty="0" smtClean="0">
                <a:solidFill>
                  <a:schemeClr val="tx2"/>
                </a:solidFill>
              </a:rPr>
              <a:t>Kara </a:t>
            </a:r>
            <a:r>
              <a:rPr lang="en-US" dirty="0" smtClean="0"/>
              <a:t>Outcome</a:t>
            </a:r>
            <a:endParaRPr lang="en-US" dirty="0"/>
          </a:p>
        </p:txBody>
      </p:sp>
      <p:sp>
        <p:nvSpPr>
          <p:cNvPr id="3" name="Content Placeholder 2"/>
          <p:cNvSpPr>
            <a:spLocks noGrp="1"/>
          </p:cNvSpPr>
          <p:nvPr>
            <p:ph idx="1"/>
          </p:nvPr>
        </p:nvSpPr>
        <p:spPr>
          <a:xfrm>
            <a:off x="457200" y="1746937"/>
            <a:ext cx="8229600" cy="4031392"/>
          </a:xfrm>
        </p:spPr>
        <p:txBody>
          <a:bodyPr>
            <a:normAutofit fontScale="92500" lnSpcReduction="20000"/>
          </a:bodyPr>
          <a:lstStyle/>
          <a:p>
            <a:endParaRPr lang="en-US" sz="1500" dirty="0"/>
          </a:p>
          <a:p>
            <a:r>
              <a:rPr lang="en-US" sz="2600" b="1" dirty="0" smtClean="0"/>
              <a:t>Nurse phoned patient for pre-second infusion assessment</a:t>
            </a:r>
          </a:p>
          <a:p>
            <a:r>
              <a:rPr lang="en-US" sz="2600" b="1" dirty="0" smtClean="0"/>
              <a:t>Patient reported that she was currently living a woman’s shelter with her young son</a:t>
            </a:r>
          </a:p>
          <a:p>
            <a:r>
              <a:rPr lang="en-US" sz="2600" b="1" dirty="0" smtClean="0"/>
              <a:t>Advised nurse that she had been too ashamed to report her social problems to us</a:t>
            </a:r>
          </a:p>
          <a:p>
            <a:r>
              <a:rPr lang="en-US" sz="2600" b="1" dirty="0" smtClean="0"/>
              <a:t>Long history of both physical and emotional abuse from common law husband</a:t>
            </a:r>
          </a:p>
          <a:p>
            <a:r>
              <a:rPr lang="en-US" sz="2600" b="1" dirty="0" smtClean="0"/>
              <a:t>Was seeing a therapist in the woman’s shelter who was very helpful and supportive to her</a:t>
            </a:r>
          </a:p>
          <a:p>
            <a:r>
              <a:rPr lang="en-US" sz="2600" b="1" dirty="0" smtClean="0"/>
              <a:t>She had worked on some relaxation strategies and felt the tightness in chest and neck were related to anxiety</a:t>
            </a:r>
          </a:p>
          <a:p>
            <a:pPr marL="0" indent="0">
              <a:buNone/>
            </a:pPr>
            <a:r>
              <a:rPr lang="en-US" sz="1500" dirty="0"/>
              <a:t> </a:t>
            </a:r>
          </a:p>
          <a:p>
            <a:pPr marL="0" indent="0">
              <a:buNone/>
            </a:pPr>
            <a:endParaRPr lang="en-US" dirty="0" smtClean="0"/>
          </a:p>
          <a:p>
            <a:endParaRPr lang="en-US" dirty="0"/>
          </a:p>
        </p:txBody>
      </p:sp>
    </p:spTree>
    <p:extLst>
      <p:ext uri="{BB962C8B-B14F-4D97-AF65-F5344CB8AC3E}">
        <p14:creationId xmlns:p14="http://schemas.microsoft.com/office/powerpoint/2010/main" val="3996984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2169"/>
            <a:ext cx="8229600" cy="545690"/>
          </a:xfrm>
        </p:spPr>
        <p:txBody>
          <a:bodyPr>
            <a:normAutofit fontScale="90000"/>
          </a:bodyPr>
          <a:lstStyle/>
          <a:p>
            <a:r>
              <a:rPr lang="en-US" dirty="0" smtClean="0"/>
              <a:t>Case Study </a:t>
            </a:r>
            <a:r>
              <a:rPr lang="en-US" dirty="0" smtClean="0"/>
              <a:t>11: </a:t>
            </a:r>
            <a:r>
              <a:rPr lang="en-US" dirty="0" smtClean="0">
                <a:solidFill>
                  <a:schemeClr val="tx2"/>
                </a:solidFill>
              </a:rPr>
              <a:t>Kara</a:t>
            </a:r>
            <a:r>
              <a:rPr lang="en-US" dirty="0" smtClean="0"/>
              <a:t> Outcome</a:t>
            </a:r>
            <a:endParaRPr lang="en-US" dirty="0"/>
          </a:p>
        </p:txBody>
      </p:sp>
      <p:sp>
        <p:nvSpPr>
          <p:cNvPr id="3" name="Content Placeholder 2"/>
          <p:cNvSpPr>
            <a:spLocks noGrp="1"/>
          </p:cNvSpPr>
          <p:nvPr>
            <p:ph idx="1"/>
          </p:nvPr>
        </p:nvSpPr>
        <p:spPr>
          <a:xfrm>
            <a:off x="457200" y="1746937"/>
            <a:ext cx="8229600" cy="4031392"/>
          </a:xfrm>
        </p:spPr>
        <p:txBody>
          <a:bodyPr>
            <a:normAutofit fontScale="92500" lnSpcReduction="20000"/>
          </a:bodyPr>
          <a:lstStyle/>
          <a:p>
            <a:endParaRPr lang="en-US" sz="1500" dirty="0"/>
          </a:p>
          <a:p>
            <a:r>
              <a:rPr lang="en-US" sz="2600" b="1" dirty="0" smtClean="0"/>
              <a:t>Nurse phoned patient for pre-second infusion assessment</a:t>
            </a:r>
          </a:p>
          <a:p>
            <a:r>
              <a:rPr lang="en-US" sz="2600" b="1" dirty="0" smtClean="0"/>
              <a:t>Patient reported that she was currently living a woman’s shelter with her young son</a:t>
            </a:r>
          </a:p>
          <a:p>
            <a:r>
              <a:rPr lang="en-US" sz="2600" b="1" dirty="0" smtClean="0"/>
              <a:t>Advised nurse that she had been too ashamed to report her social problems to us</a:t>
            </a:r>
          </a:p>
          <a:p>
            <a:r>
              <a:rPr lang="en-US" sz="2600" b="1" dirty="0" smtClean="0"/>
              <a:t>Long history of both physical and emotional abuse from common law husband</a:t>
            </a:r>
          </a:p>
          <a:p>
            <a:r>
              <a:rPr lang="en-US" sz="2600" b="1" dirty="0" smtClean="0"/>
              <a:t>Was seeing a therapist in the woman’s shelter who was very helpful and supportive to her</a:t>
            </a:r>
          </a:p>
          <a:p>
            <a:r>
              <a:rPr lang="en-US" sz="2600" b="1" dirty="0" smtClean="0"/>
              <a:t>She had worked on some relaxation strategies and felt the tightness in chest and neck were related to anxiety</a:t>
            </a:r>
          </a:p>
          <a:p>
            <a:pPr marL="0" indent="0">
              <a:buNone/>
            </a:pPr>
            <a:r>
              <a:rPr lang="en-US" sz="1500" dirty="0"/>
              <a:t> </a:t>
            </a:r>
          </a:p>
          <a:p>
            <a:pPr marL="0" indent="0">
              <a:buNone/>
            </a:pPr>
            <a:endParaRPr lang="en-US" dirty="0" smtClean="0"/>
          </a:p>
          <a:p>
            <a:endParaRPr lang="en-US" dirty="0"/>
          </a:p>
        </p:txBody>
      </p:sp>
    </p:spTree>
    <p:extLst>
      <p:ext uri="{BB962C8B-B14F-4D97-AF65-F5344CB8AC3E}">
        <p14:creationId xmlns:p14="http://schemas.microsoft.com/office/powerpoint/2010/main" val="297667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6917" y="2442217"/>
            <a:ext cx="4166140" cy="656590"/>
          </a:xfrm>
          <a:prstGeom prst="rect">
            <a:avLst/>
          </a:prstGeom>
          <a:noFill/>
        </p:spPr>
        <p:txBody>
          <a:bodyPr wrap="none" rtlCol="0">
            <a:spAutoFit/>
          </a:bodyPr>
          <a:lstStyle/>
          <a:p>
            <a:pPr algn="ctr">
              <a:lnSpc>
                <a:spcPts val="4400"/>
              </a:lnSpc>
            </a:pPr>
            <a:r>
              <a:rPr lang="en-US" sz="4000" b="1" spc="-150" dirty="0" smtClean="0">
                <a:solidFill>
                  <a:srgbClr val="97E9D5"/>
                </a:solidFill>
                <a:effectLst>
                  <a:outerShdw blurRad="38100" dist="38100" dir="2700000" algn="tl">
                    <a:srgbClr val="000000">
                      <a:alpha val="43137"/>
                    </a:srgbClr>
                  </a:outerShdw>
                </a:effectLst>
              </a:rPr>
              <a:t>The Role of Nursing</a:t>
            </a:r>
          </a:p>
        </p:txBody>
      </p:sp>
      <p:sp>
        <p:nvSpPr>
          <p:cNvPr id="8" name="TextBox 7"/>
          <p:cNvSpPr txBox="1"/>
          <p:nvPr/>
        </p:nvSpPr>
        <p:spPr>
          <a:xfrm>
            <a:off x="1229038" y="500983"/>
            <a:ext cx="6741899" cy="1446550"/>
          </a:xfrm>
          <a:prstGeom prst="rect">
            <a:avLst/>
          </a:prstGeom>
          <a:noFill/>
        </p:spPr>
        <p:txBody>
          <a:bodyPr wrap="square" rtlCol="0">
            <a:spAutoFit/>
          </a:bodyPr>
          <a:lstStyle/>
          <a:p>
            <a:pPr algn="ctr"/>
            <a:r>
              <a:rPr lang="en-US" sz="4400" b="1" spc="-150" dirty="0">
                <a:effectLst>
                  <a:outerShdw blurRad="38100" dist="38100" dir="2700000" algn="tl">
                    <a:srgbClr val="000000">
                      <a:alpha val="43137"/>
                    </a:srgbClr>
                  </a:outerShdw>
                </a:effectLst>
              </a:rPr>
              <a:t>Case Studies &amp; </a:t>
            </a:r>
            <a:br>
              <a:rPr lang="en-US" sz="4400" b="1" spc="-150" dirty="0">
                <a:effectLst>
                  <a:outerShdw blurRad="38100" dist="38100" dir="2700000" algn="tl">
                    <a:srgbClr val="000000">
                      <a:alpha val="43137"/>
                    </a:srgbClr>
                  </a:outerShdw>
                </a:effectLst>
              </a:rPr>
            </a:br>
            <a:r>
              <a:rPr lang="en-US" sz="4400" b="1" spc="-150" dirty="0">
                <a:effectLst>
                  <a:outerShdw blurRad="38100" dist="38100" dir="2700000" algn="tl">
                    <a:srgbClr val="000000">
                      <a:alpha val="43137"/>
                    </a:srgbClr>
                  </a:outerShdw>
                </a:effectLst>
              </a:rPr>
              <a:t>Symptomatic Management</a:t>
            </a:r>
            <a:endParaRPr lang="en-US" sz="4400" dirty="0"/>
          </a:p>
        </p:txBody>
      </p:sp>
      <p:sp>
        <p:nvSpPr>
          <p:cNvPr id="7" name="TextBox 6"/>
          <p:cNvSpPr txBox="1"/>
          <p:nvPr/>
        </p:nvSpPr>
        <p:spPr>
          <a:xfrm>
            <a:off x="1339057" y="4324935"/>
            <a:ext cx="6631880" cy="707886"/>
          </a:xfrm>
          <a:prstGeom prst="rect">
            <a:avLst/>
          </a:prstGeom>
          <a:noFill/>
        </p:spPr>
        <p:txBody>
          <a:bodyPr wrap="none" rtlCol="0">
            <a:spAutoFit/>
          </a:bodyPr>
          <a:lstStyle/>
          <a:p>
            <a:pPr algn="ctr"/>
            <a:r>
              <a:rPr lang="en-US" sz="4000" b="1" spc="-150" dirty="0" smtClean="0">
                <a:effectLst>
                  <a:outerShdw blurRad="38100" dist="38100" dir="2700000" algn="tl">
                    <a:srgbClr val="000000">
                      <a:alpha val="43137"/>
                    </a:srgbClr>
                  </a:outerShdw>
                </a:effectLst>
              </a:rPr>
              <a:t>QUESTIONS OR COMMENTS ? </a:t>
            </a:r>
            <a:endParaRPr lang="en-US" dirty="0"/>
          </a:p>
        </p:txBody>
      </p:sp>
      <p:cxnSp>
        <p:nvCxnSpPr>
          <p:cNvPr id="5" name="Straight Connector 4"/>
          <p:cNvCxnSpPr/>
          <p:nvPr/>
        </p:nvCxnSpPr>
        <p:spPr>
          <a:xfrm>
            <a:off x="313864" y="2192835"/>
            <a:ext cx="8364437"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25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483895"/>
          </a:xfrm>
        </p:spPr>
        <p:txBody>
          <a:bodyPr>
            <a:normAutofit/>
          </a:bodyPr>
          <a:lstStyle/>
          <a:p>
            <a:r>
              <a:rPr lang="en-US" dirty="0"/>
              <a:t>Case </a:t>
            </a:r>
            <a:r>
              <a:rPr lang="en-US" dirty="0" smtClean="0"/>
              <a:t>Study 1: </a:t>
            </a:r>
            <a:r>
              <a:rPr lang="en-US" dirty="0" smtClean="0">
                <a:solidFill>
                  <a:schemeClr val="tx2"/>
                </a:solidFill>
              </a:rPr>
              <a:t>Cathy</a:t>
            </a:r>
            <a:r>
              <a:rPr lang="en-US" dirty="0"/>
              <a:t/>
            </a:r>
            <a:br>
              <a:rPr lang="en-US" dirty="0"/>
            </a:br>
            <a:r>
              <a:rPr lang="en-US" dirty="0" smtClean="0"/>
              <a:t>Discussion Points </a:t>
            </a:r>
            <a:endParaRPr lang="en-US" dirty="0"/>
          </a:p>
        </p:txBody>
      </p:sp>
      <p:sp>
        <p:nvSpPr>
          <p:cNvPr id="3" name="Content Placeholder 2"/>
          <p:cNvSpPr>
            <a:spLocks noGrp="1"/>
          </p:cNvSpPr>
          <p:nvPr>
            <p:ph idx="1"/>
          </p:nvPr>
        </p:nvSpPr>
        <p:spPr>
          <a:xfrm>
            <a:off x="839999" y="1622237"/>
            <a:ext cx="8087869" cy="4351338"/>
          </a:xfrm>
        </p:spPr>
        <p:txBody>
          <a:bodyPr>
            <a:normAutofit lnSpcReduction="10000"/>
          </a:bodyPr>
          <a:lstStyle/>
          <a:p>
            <a:pPr>
              <a:lnSpc>
                <a:spcPct val="100000"/>
              </a:lnSpc>
            </a:pPr>
            <a:r>
              <a:rPr lang="en-US" b="1" dirty="0" smtClean="0">
                <a:effectLst>
                  <a:outerShdw blurRad="38100" dist="38100" dir="2700000" algn="tl">
                    <a:srgbClr val="000000">
                      <a:alpha val="43137"/>
                    </a:srgbClr>
                  </a:outerShdw>
                </a:effectLst>
              </a:rPr>
              <a:t>Is Cathy’s MS being adequately treated?</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How would you counsel Cathy and her husband on the status of her disease?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a:effectLst>
                  <a:outerShdw blurRad="38100" dist="38100" dir="2700000" algn="tl">
                    <a:srgbClr val="000000">
                      <a:alpha val="43137"/>
                    </a:srgbClr>
                  </a:outerShdw>
                </a:effectLst>
              </a:rPr>
              <a:t>W</a:t>
            </a:r>
            <a:r>
              <a:rPr lang="en-US" b="1" dirty="0" smtClean="0">
                <a:effectLst>
                  <a:outerShdw blurRad="38100" dist="38100" dir="2700000" algn="tl">
                    <a:srgbClr val="000000">
                      <a:alpha val="43137"/>
                    </a:srgbClr>
                  </a:outerShdw>
                </a:effectLst>
              </a:rPr>
              <a:t>ould you encourage Cathy to switch to another therapy? Which one?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other treatment options would you consider for Cathy?</a:t>
            </a:r>
          </a:p>
        </p:txBody>
      </p:sp>
    </p:spTree>
    <p:extLst>
      <p:ext uri="{BB962C8B-B14F-4D97-AF65-F5344CB8AC3E}">
        <p14:creationId xmlns:p14="http://schemas.microsoft.com/office/powerpoint/2010/main" val="383216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437"/>
            <a:ext cx="7886700" cy="1118769"/>
          </a:xfrm>
        </p:spPr>
        <p:txBody>
          <a:bodyPr/>
          <a:lstStyle/>
          <a:p>
            <a:r>
              <a:rPr lang="en-US" dirty="0"/>
              <a:t>Case </a:t>
            </a:r>
            <a:r>
              <a:rPr lang="en-US" dirty="0" smtClean="0"/>
              <a:t>Study 2: </a:t>
            </a:r>
            <a:r>
              <a:rPr lang="en-US" dirty="0" smtClean="0">
                <a:solidFill>
                  <a:schemeClr val="tx2"/>
                </a:solidFill>
              </a:rPr>
              <a:t>Brandi</a:t>
            </a:r>
            <a:endParaRPr lang="en-US" dirty="0">
              <a:solidFill>
                <a:schemeClr val="tx2"/>
              </a:solidFill>
            </a:endParaRPr>
          </a:p>
        </p:txBody>
      </p:sp>
      <p:sp>
        <p:nvSpPr>
          <p:cNvPr id="3" name="Content Placeholder 2"/>
          <p:cNvSpPr>
            <a:spLocks noGrp="1"/>
          </p:cNvSpPr>
          <p:nvPr>
            <p:ph idx="1"/>
          </p:nvPr>
        </p:nvSpPr>
        <p:spPr>
          <a:xfrm>
            <a:off x="840000" y="1576972"/>
            <a:ext cx="7818808" cy="4786506"/>
          </a:xfrm>
        </p:spPr>
        <p:txBody>
          <a:bodyPr>
            <a:normAutofit/>
          </a:bodyPr>
          <a:lstStyle/>
          <a:p>
            <a:pPr>
              <a:lnSpc>
                <a:spcPct val="100000"/>
              </a:lnSpc>
            </a:pPr>
            <a:r>
              <a:rPr lang="en-US" b="1" dirty="0" smtClean="0"/>
              <a:t>35-year-old married woman with relapsing remitting MS</a:t>
            </a:r>
          </a:p>
          <a:p>
            <a:pPr>
              <a:lnSpc>
                <a:spcPct val="100000"/>
              </a:lnSpc>
            </a:pPr>
            <a:r>
              <a:rPr lang="en-US" b="1" dirty="0" smtClean="0"/>
              <a:t>MS became apparent during her first pregnancy</a:t>
            </a:r>
          </a:p>
          <a:p>
            <a:pPr lvl="1">
              <a:lnSpc>
                <a:spcPct val="100000"/>
              </a:lnSpc>
            </a:pPr>
            <a:r>
              <a:rPr lang="en-US" b="1" dirty="0"/>
              <a:t>Sudden onset of right leg weakness and tingling</a:t>
            </a:r>
          </a:p>
          <a:p>
            <a:pPr lvl="1">
              <a:lnSpc>
                <a:spcPct val="100000"/>
              </a:lnSpc>
            </a:pPr>
            <a:r>
              <a:rPr lang="en-US" b="1" dirty="0"/>
              <a:t>Urinary urgency and frequency</a:t>
            </a:r>
          </a:p>
          <a:p>
            <a:pPr lvl="1">
              <a:lnSpc>
                <a:spcPct val="100000"/>
              </a:lnSpc>
            </a:pPr>
            <a:r>
              <a:rPr lang="en-US" b="1" dirty="0"/>
              <a:t>Bowel urgency with one episode of incontinence</a:t>
            </a:r>
          </a:p>
          <a:p>
            <a:pPr lvl="1">
              <a:lnSpc>
                <a:spcPct val="100000"/>
              </a:lnSpc>
            </a:pPr>
            <a:r>
              <a:rPr lang="en-US" b="1" dirty="0"/>
              <a:t>Band-like sensation on right side of </a:t>
            </a:r>
            <a:r>
              <a:rPr lang="en-US" b="1" dirty="0" smtClean="0"/>
              <a:t>torso</a:t>
            </a:r>
          </a:p>
          <a:p>
            <a:pPr>
              <a:lnSpc>
                <a:spcPct val="100000"/>
              </a:lnSpc>
            </a:pPr>
            <a:r>
              <a:rPr lang="en-US" b="1" dirty="0" smtClean="0"/>
              <a:t>Post-pregnancy MRI revealed</a:t>
            </a:r>
          </a:p>
          <a:p>
            <a:pPr lvl="1">
              <a:lnSpc>
                <a:spcPct val="100000"/>
              </a:lnSpc>
            </a:pPr>
            <a:r>
              <a:rPr lang="en-US" b="1" dirty="0" smtClean="0"/>
              <a:t>19 supraventricular lesions</a:t>
            </a:r>
          </a:p>
          <a:p>
            <a:pPr lvl="1">
              <a:lnSpc>
                <a:spcPct val="100000"/>
              </a:lnSpc>
            </a:pPr>
            <a:r>
              <a:rPr lang="en-US" b="1" dirty="0" smtClean="0"/>
              <a:t>2 cerebellar lesions</a:t>
            </a:r>
          </a:p>
          <a:p>
            <a:pPr lvl="1">
              <a:lnSpc>
                <a:spcPct val="100000"/>
              </a:lnSpc>
            </a:pPr>
            <a:r>
              <a:rPr lang="en-US" b="1" dirty="0" smtClean="0"/>
              <a:t>2 pontine lesions</a:t>
            </a:r>
          </a:p>
          <a:p>
            <a:pPr lvl="1">
              <a:lnSpc>
                <a:spcPct val="100000"/>
              </a:lnSpc>
            </a:pPr>
            <a:r>
              <a:rPr lang="en-US" b="1" dirty="0" smtClean="0"/>
              <a:t>Multiple lesions of C-spine</a:t>
            </a:r>
          </a:p>
          <a:p>
            <a:pPr lvl="1">
              <a:lnSpc>
                <a:spcPct val="100000"/>
              </a:lnSpc>
            </a:pPr>
            <a:endParaRPr lang="en-US" b="1" dirty="0" smtClean="0"/>
          </a:p>
        </p:txBody>
      </p:sp>
    </p:spTree>
    <p:extLst>
      <p:ext uri="{BB962C8B-B14F-4D97-AF65-F5344CB8AC3E}">
        <p14:creationId xmlns:p14="http://schemas.microsoft.com/office/powerpoint/2010/main" val="4086438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3828"/>
            <a:ext cx="7886700" cy="1118769"/>
          </a:xfrm>
        </p:spPr>
        <p:txBody>
          <a:bodyPr>
            <a:normAutofit/>
          </a:bodyPr>
          <a:lstStyle/>
          <a:p>
            <a:r>
              <a:rPr lang="en-US" dirty="0"/>
              <a:t>Case </a:t>
            </a:r>
            <a:r>
              <a:rPr lang="en-US" dirty="0" smtClean="0"/>
              <a:t>Study 2: </a:t>
            </a:r>
            <a:r>
              <a:rPr lang="en-US" dirty="0" smtClean="0">
                <a:solidFill>
                  <a:schemeClr val="tx2"/>
                </a:solidFill>
              </a:rPr>
              <a:t>Brandi</a:t>
            </a:r>
            <a:endParaRPr lang="en-US" dirty="0"/>
          </a:p>
        </p:txBody>
      </p:sp>
      <p:sp>
        <p:nvSpPr>
          <p:cNvPr id="3" name="Content Placeholder 2"/>
          <p:cNvSpPr>
            <a:spLocks noGrp="1"/>
          </p:cNvSpPr>
          <p:nvPr>
            <p:ph idx="1"/>
          </p:nvPr>
        </p:nvSpPr>
        <p:spPr>
          <a:xfrm>
            <a:off x="840000" y="1576972"/>
            <a:ext cx="7675350" cy="4823830"/>
          </a:xfrm>
        </p:spPr>
        <p:txBody>
          <a:bodyPr>
            <a:normAutofit/>
          </a:bodyPr>
          <a:lstStyle/>
          <a:p>
            <a:pPr>
              <a:lnSpc>
                <a:spcPct val="100000"/>
              </a:lnSpc>
            </a:pPr>
            <a:r>
              <a:rPr lang="en-US" b="1" dirty="0" smtClean="0">
                <a:effectLst>
                  <a:outerShdw blurRad="38100" dist="38100" dir="2700000" algn="tl">
                    <a:srgbClr val="000000">
                      <a:alpha val="43137"/>
                    </a:srgbClr>
                  </a:outerShdw>
                </a:effectLst>
              </a:rPr>
              <a:t>Brandi was seen for follow-up at MS clinic for DMT teaching and initiation</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but refused because she was contemplating a second pregnancy</a:t>
            </a:r>
          </a:p>
          <a:p>
            <a:pPr>
              <a:lnSpc>
                <a:spcPct val="100000"/>
              </a:lnSpc>
            </a:pPr>
            <a:r>
              <a:rPr lang="en-US" b="1" dirty="0" smtClean="0">
                <a:effectLst>
                  <a:outerShdw blurRad="38100" dist="38100" dir="2700000" algn="tl">
                    <a:srgbClr val="000000">
                      <a:alpha val="43137"/>
                    </a:srgbClr>
                  </a:outerShdw>
                </a:effectLst>
              </a:rPr>
              <a:t>6 months later she experienced another clinical relapse</a:t>
            </a:r>
          </a:p>
          <a:p>
            <a:pPr lvl="1">
              <a:lnSpc>
                <a:spcPct val="100000"/>
              </a:lnSpc>
            </a:pPr>
            <a:r>
              <a:rPr lang="en-US" b="1" dirty="0">
                <a:effectLst>
                  <a:outerShdw blurRad="38100" dist="38100" dir="2700000" algn="tl">
                    <a:srgbClr val="000000">
                      <a:alpha val="43137"/>
                    </a:srgbClr>
                  </a:outerShdw>
                </a:effectLst>
              </a:rPr>
              <a:t>Vertigo</a:t>
            </a:r>
          </a:p>
          <a:p>
            <a:pPr lvl="1">
              <a:lnSpc>
                <a:spcPct val="100000"/>
              </a:lnSpc>
            </a:pPr>
            <a:r>
              <a:rPr lang="en-US" b="1" dirty="0">
                <a:effectLst>
                  <a:outerShdw blurRad="38100" dist="38100" dir="2700000" algn="tl">
                    <a:srgbClr val="000000">
                      <a:alpha val="43137"/>
                    </a:srgbClr>
                  </a:outerShdw>
                </a:effectLst>
              </a:rPr>
              <a:t>Tinnitus</a:t>
            </a:r>
          </a:p>
          <a:p>
            <a:pPr lvl="1">
              <a:lnSpc>
                <a:spcPct val="100000"/>
              </a:lnSpc>
            </a:pPr>
            <a:r>
              <a:rPr lang="en-US" b="1" dirty="0">
                <a:effectLst>
                  <a:outerShdw blurRad="38100" dist="38100" dir="2700000" algn="tl">
                    <a:srgbClr val="000000">
                      <a:alpha val="43137"/>
                    </a:srgbClr>
                  </a:outerShdw>
                </a:effectLst>
              </a:rPr>
              <a:t>Double vision</a:t>
            </a:r>
          </a:p>
          <a:p>
            <a:pPr lvl="1">
              <a:lnSpc>
                <a:spcPct val="100000"/>
              </a:lnSpc>
            </a:pPr>
            <a:r>
              <a:rPr lang="en-US" b="1" dirty="0">
                <a:effectLst>
                  <a:outerShdw blurRad="38100" dist="38100" dir="2700000" algn="tl">
                    <a:srgbClr val="000000">
                      <a:alpha val="43137"/>
                    </a:srgbClr>
                  </a:outerShdw>
                </a:effectLst>
              </a:rPr>
              <a:t>Sensory changes to the right upper </a:t>
            </a:r>
            <a:r>
              <a:rPr lang="en-US" b="1" dirty="0" smtClean="0">
                <a:effectLst>
                  <a:outerShdw blurRad="38100" dist="38100" dir="2700000" algn="tl">
                    <a:srgbClr val="000000">
                      <a:alpha val="43137"/>
                    </a:srgbClr>
                  </a:outerShdw>
                </a:effectLst>
              </a:rPr>
              <a:t>extremity</a:t>
            </a:r>
          </a:p>
          <a:p>
            <a:pPr>
              <a:lnSpc>
                <a:spcPct val="100000"/>
              </a:lnSpc>
            </a:pPr>
            <a:r>
              <a:rPr lang="en-US" b="1" dirty="0" smtClean="0">
                <a:effectLst>
                  <a:outerShdw blurRad="38100" dist="38100" dir="2700000" algn="tl">
                    <a:srgbClr val="000000">
                      <a:alpha val="43137"/>
                    </a:srgbClr>
                  </a:outerShdw>
                </a:effectLst>
              </a:rPr>
              <a:t>Refused DMT again but did receive high-dose oral steroids and had a complete recovery</a:t>
            </a:r>
          </a:p>
        </p:txBody>
      </p:sp>
    </p:spTree>
    <p:extLst>
      <p:ext uri="{BB962C8B-B14F-4D97-AF65-F5344CB8AC3E}">
        <p14:creationId xmlns:p14="http://schemas.microsoft.com/office/powerpoint/2010/main" val="183092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3828"/>
            <a:ext cx="7886700" cy="1118769"/>
          </a:xfrm>
        </p:spPr>
        <p:txBody>
          <a:bodyPr>
            <a:normAutofit/>
          </a:bodyPr>
          <a:lstStyle/>
          <a:p>
            <a:r>
              <a:rPr lang="en-US" dirty="0"/>
              <a:t>Case </a:t>
            </a:r>
            <a:r>
              <a:rPr lang="en-US" dirty="0" smtClean="0"/>
              <a:t>Study 2: </a:t>
            </a:r>
            <a:r>
              <a:rPr lang="en-US" dirty="0" smtClean="0">
                <a:solidFill>
                  <a:schemeClr val="tx2"/>
                </a:solidFill>
              </a:rPr>
              <a:t>Brandi</a:t>
            </a:r>
            <a:endParaRPr lang="en-US" dirty="0"/>
          </a:p>
        </p:txBody>
      </p:sp>
      <p:sp>
        <p:nvSpPr>
          <p:cNvPr id="3" name="Content Placeholder 2"/>
          <p:cNvSpPr>
            <a:spLocks noGrp="1"/>
          </p:cNvSpPr>
          <p:nvPr>
            <p:ph idx="1"/>
          </p:nvPr>
        </p:nvSpPr>
        <p:spPr>
          <a:xfrm>
            <a:off x="840000" y="1576972"/>
            <a:ext cx="7675350" cy="4823830"/>
          </a:xfrm>
        </p:spPr>
        <p:txBody>
          <a:bodyPr>
            <a:normAutofit/>
          </a:bodyPr>
          <a:lstStyle/>
          <a:p>
            <a:pPr>
              <a:lnSpc>
                <a:spcPct val="100000"/>
              </a:lnSpc>
            </a:pPr>
            <a:r>
              <a:rPr lang="en-US" b="1" dirty="0" smtClean="0">
                <a:effectLst>
                  <a:outerShdw blurRad="38100" dist="38100" dir="2700000" algn="tl">
                    <a:srgbClr val="000000">
                      <a:alpha val="43137"/>
                    </a:srgbClr>
                  </a:outerShdw>
                </a:effectLst>
              </a:rPr>
              <a:t> Brandi was able to conceive again, and enjoyed clinical stability throughout her second pregnancy</a:t>
            </a:r>
          </a:p>
          <a:p>
            <a:pPr>
              <a:lnSpc>
                <a:spcPct val="100000"/>
              </a:lnSpc>
            </a:pPr>
            <a:r>
              <a:rPr lang="en-US" b="1" dirty="0" smtClean="0">
                <a:effectLst>
                  <a:outerShdw blurRad="38100" dist="38100" dir="2700000" algn="tl">
                    <a:srgbClr val="000000">
                      <a:alpha val="43137"/>
                    </a:srgbClr>
                  </a:outerShdw>
                </a:effectLst>
              </a:rPr>
              <a:t>2 months after the birth of her second child</a:t>
            </a:r>
          </a:p>
          <a:p>
            <a:pPr lvl="1">
              <a:lnSpc>
                <a:spcPct val="100000"/>
              </a:lnSpc>
            </a:pPr>
            <a:r>
              <a:rPr lang="en-US" b="1" dirty="0">
                <a:effectLst>
                  <a:outerShdw blurRad="38100" dist="38100" dir="2700000" algn="tl">
                    <a:srgbClr val="000000">
                      <a:alpha val="43137"/>
                    </a:srgbClr>
                  </a:outerShdw>
                </a:effectLst>
              </a:rPr>
              <a:t>Had sensory relapse involving left upper and lower extremities</a:t>
            </a:r>
          </a:p>
          <a:p>
            <a:pPr lvl="1">
              <a:lnSpc>
                <a:spcPct val="100000"/>
              </a:lnSpc>
            </a:pPr>
            <a:r>
              <a:rPr lang="en-US" b="1" dirty="0" smtClean="0">
                <a:effectLst>
                  <a:outerShdw blurRad="38100" dist="38100" dir="2700000" algn="tl">
                    <a:srgbClr val="000000">
                      <a:alpha val="43137"/>
                    </a:srgbClr>
                  </a:outerShdw>
                </a:effectLst>
              </a:rPr>
              <a:t>Balance also impacted</a:t>
            </a:r>
          </a:p>
          <a:p>
            <a:pPr>
              <a:lnSpc>
                <a:spcPct val="100000"/>
              </a:lnSpc>
            </a:pPr>
            <a:r>
              <a:rPr lang="en-US" b="1" dirty="0" smtClean="0">
                <a:effectLst>
                  <a:outerShdw blurRad="38100" dist="38100" dir="2700000" algn="tl">
                    <a:srgbClr val="000000">
                      <a:alpha val="43137"/>
                    </a:srgbClr>
                  </a:outerShdw>
                </a:effectLst>
              </a:rPr>
              <a:t>Sought help at MS clinic for her relapse but did not pursue steroid therapy because she was nursing her new baby</a:t>
            </a:r>
          </a:p>
          <a:p>
            <a:pPr>
              <a:lnSpc>
                <a:spcPct val="100000"/>
              </a:lnSpc>
            </a:pPr>
            <a:r>
              <a:rPr lang="en-US" b="1" dirty="0" smtClean="0">
                <a:effectLst>
                  <a:outerShdw blurRad="38100" dist="38100" dir="2700000" algn="tl">
                    <a:srgbClr val="000000">
                      <a:alpha val="43137"/>
                    </a:srgbClr>
                  </a:outerShdw>
                </a:effectLst>
              </a:rPr>
              <a:t>Encouraged to pursue DMT as soon as possible</a:t>
            </a:r>
          </a:p>
          <a:p>
            <a:pPr>
              <a:lnSpc>
                <a:spcPct val="100000"/>
              </a:lnSpc>
            </a:pPr>
            <a:r>
              <a:rPr lang="en-US" b="1" dirty="0" smtClean="0">
                <a:effectLst>
                  <a:outerShdw blurRad="38100" dist="38100" dir="2700000" algn="tl">
                    <a:srgbClr val="000000">
                      <a:alpha val="43137"/>
                    </a:srgbClr>
                  </a:outerShdw>
                </a:effectLst>
              </a:rPr>
              <a:t>Chose to defer therapy in favor of nursing her child for as long as possible</a:t>
            </a:r>
          </a:p>
        </p:txBody>
      </p:sp>
    </p:spTree>
    <p:extLst>
      <p:ext uri="{BB962C8B-B14F-4D97-AF65-F5344CB8AC3E}">
        <p14:creationId xmlns:p14="http://schemas.microsoft.com/office/powerpoint/2010/main" val="29688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17"/>
            <a:ext cx="7886700" cy="1483895"/>
          </a:xfrm>
        </p:spPr>
        <p:txBody>
          <a:bodyPr>
            <a:normAutofit/>
          </a:bodyPr>
          <a:lstStyle/>
          <a:p>
            <a:r>
              <a:rPr lang="en-US" sz="3600" dirty="0"/>
              <a:t>Case </a:t>
            </a:r>
            <a:r>
              <a:rPr lang="en-US" sz="3600" dirty="0" smtClean="0"/>
              <a:t>Study 2: </a:t>
            </a:r>
            <a:r>
              <a:rPr lang="en-US" sz="3600" dirty="0" smtClean="0">
                <a:solidFill>
                  <a:schemeClr val="tx2"/>
                </a:solidFill>
              </a:rPr>
              <a:t>Brandi</a:t>
            </a:r>
            <a:r>
              <a:rPr lang="en-US" sz="3600" dirty="0"/>
              <a:t/>
            </a:r>
            <a:br>
              <a:rPr lang="en-US" sz="3600" dirty="0"/>
            </a:br>
            <a:r>
              <a:rPr lang="en-US" sz="3600" dirty="0" smtClean="0"/>
              <a:t>Discussion Points </a:t>
            </a:r>
            <a:endParaRPr lang="en-US" sz="3600" dirty="0"/>
          </a:p>
        </p:txBody>
      </p:sp>
      <p:sp>
        <p:nvSpPr>
          <p:cNvPr id="3" name="Content Placeholder 2"/>
          <p:cNvSpPr>
            <a:spLocks noGrp="1"/>
          </p:cNvSpPr>
          <p:nvPr>
            <p:ph idx="1"/>
          </p:nvPr>
        </p:nvSpPr>
        <p:spPr>
          <a:xfrm>
            <a:off x="839999" y="1622237"/>
            <a:ext cx="8087869" cy="4351338"/>
          </a:xfrm>
        </p:spPr>
        <p:txBody>
          <a:bodyPr>
            <a:normAutofit lnSpcReduction="10000"/>
          </a:bodyPr>
          <a:lstStyle/>
          <a:p>
            <a:pPr>
              <a:lnSpc>
                <a:spcPct val="100000"/>
              </a:lnSpc>
            </a:pPr>
            <a:r>
              <a:rPr lang="en-US" b="1" dirty="0" smtClean="0">
                <a:effectLst>
                  <a:outerShdw blurRad="38100" dist="38100" dir="2700000" algn="tl">
                    <a:srgbClr val="000000">
                      <a:alpha val="43137"/>
                    </a:srgbClr>
                  </a:outerShdw>
                </a:effectLst>
              </a:rPr>
              <a:t>Is it wise for Brandi to wait to start DMT</a:t>
            </a:r>
            <a:r>
              <a:rPr lang="en-US" b="1" dirty="0">
                <a:effectLst>
                  <a:outerShdw blurRad="38100" dist="38100" dir="2700000" algn="tl">
                    <a:srgbClr val="000000">
                      <a:alpha val="43137"/>
                    </a:srgbClr>
                  </a:outerShdw>
                </a:effectLst>
              </a:rPr>
              <a:t>s</a:t>
            </a:r>
            <a:r>
              <a:rPr lang="en-US" b="1" dirty="0" smtClean="0">
                <a:effectLst>
                  <a:outerShdw blurRad="38100" dist="38100" dir="2700000" algn="tl">
                    <a:srgbClr val="000000">
                      <a:alpha val="43137"/>
                    </a:srgbClr>
                  </a:outerShdw>
                </a:effectLst>
              </a:rPr>
              <a:t> until she is finished nursing?</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Would you consider initiating any DMTs and allowing her to continue nursing?</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Would you encourage her to stop nursing at this time?</a:t>
            </a:r>
          </a:p>
          <a:p>
            <a:pPr>
              <a:lnSpc>
                <a:spcPct val="100000"/>
              </a:lnSpc>
            </a:pPr>
            <a:endParaRPr lang="en-US" b="1" dirty="0">
              <a:effectLst>
                <a:outerShdw blurRad="38100" dist="38100" dir="2700000" algn="tl">
                  <a:srgbClr val="000000">
                    <a:alpha val="43137"/>
                  </a:srgbClr>
                </a:outerShdw>
              </a:effectLst>
            </a:endParaRPr>
          </a:p>
          <a:p>
            <a:pPr>
              <a:lnSpc>
                <a:spcPct val="100000"/>
              </a:lnSpc>
            </a:pPr>
            <a:r>
              <a:rPr lang="en-US" b="1" dirty="0" smtClean="0">
                <a:effectLst>
                  <a:outerShdw blurRad="38100" dist="38100" dir="2700000" algn="tl">
                    <a:srgbClr val="000000">
                      <a:alpha val="43137"/>
                    </a:srgbClr>
                  </a:outerShdw>
                </a:effectLst>
              </a:rPr>
              <a:t>What factors would you consider when educating Brandi about her disease course?</a:t>
            </a:r>
          </a:p>
        </p:txBody>
      </p:sp>
    </p:spTree>
    <p:extLst>
      <p:ext uri="{BB962C8B-B14F-4D97-AF65-F5344CB8AC3E}">
        <p14:creationId xmlns:p14="http://schemas.microsoft.com/office/powerpoint/2010/main" val="105548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6607</TotalTime>
  <Words>3223</Words>
  <Application>Microsoft Office PowerPoint</Application>
  <PresentationFormat>On-screen Show (4:3)</PresentationFormat>
  <Paragraphs>388</Paragraphs>
  <Slides>44</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Corbel</vt:lpstr>
      <vt:lpstr>Wingdings</vt:lpstr>
      <vt:lpstr>Depth</vt:lpstr>
      <vt:lpstr>PowerPoint Presentation</vt:lpstr>
      <vt:lpstr>Case Study 1: Cathy</vt:lpstr>
      <vt:lpstr>Case Study 1: Cathy</vt:lpstr>
      <vt:lpstr>Case Study 1: Cathy Post-MRI Annual Review</vt:lpstr>
      <vt:lpstr>Case Study 1: Cathy Discussion Points </vt:lpstr>
      <vt:lpstr>Case Study 2: Brandi</vt:lpstr>
      <vt:lpstr>Case Study 2: Brandi</vt:lpstr>
      <vt:lpstr>Case Study 2: Brandi</vt:lpstr>
      <vt:lpstr>Case Study 2: Brandi Discussion Points </vt:lpstr>
      <vt:lpstr>Case Study 3: Michael</vt:lpstr>
      <vt:lpstr>Case Study 3: Michael</vt:lpstr>
      <vt:lpstr>Case Study 3: Michael Discussion Points </vt:lpstr>
      <vt:lpstr>Case Study 4: Valerie</vt:lpstr>
      <vt:lpstr>Case Study 4: Valerie</vt:lpstr>
      <vt:lpstr>Case Study 4: Valerie</vt:lpstr>
      <vt:lpstr>Case Study 4: Valerie Discussion Points </vt:lpstr>
      <vt:lpstr>Case Study 5: Fred</vt:lpstr>
      <vt:lpstr>Case Study 5: Fred</vt:lpstr>
      <vt:lpstr>Case Study 5: Fred Examination</vt:lpstr>
      <vt:lpstr>Case Study 5: Fred Discussion Points </vt:lpstr>
      <vt:lpstr>Case Study 6: Judy</vt:lpstr>
      <vt:lpstr>Case Study 6: Judy</vt:lpstr>
      <vt:lpstr>Case Study 6: Judy Discussion Points </vt:lpstr>
      <vt:lpstr>Case Study 7: Ron</vt:lpstr>
      <vt:lpstr>Case Study 7: Ron</vt:lpstr>
      <vt:lpstr>Case Study 7: Ron</vt:lpstr>
      <vt:lpstr>Case Study 7: Ron Discussion Points </vt:lpstr>
      <vt:lpstr>Case Study 8: Ashley</vt:lpstr>
      <vt:lpstr>Case Study 8: Ashley</vt:lpstr>
      <vt:lpstr>Case Study 8: Ashley Discussion Points </vt:lpstr>
      <vt:lpstr>Case Study 9: Justin</vt:lpstr>
      <vt:lpstr>Case Study 9: Justin</vt:lpstr>
      <vt:lpstr>Case Study 9: Justin Discussion Points </vt:lpstr>
      <vt:lpstr>Case Study 10: Eric</vt:lpstr>
      <vt:lpstr>Case Study 10: Sylvia</vt:lpstr>
      <vt:lpstr>Case Study 10: Sylvia</vt:lpstr>
      <vt:lpstr>Case Study 10: Sylvia</vt:lpstr>
      <vt:lpstr>Case Study 10: Sylvia Discussion Points </vt:lpstr>
      <vt:lpstr>Case Study #11: Kara</vt:lpstr>
      <vt:lpstr>Case Study 11: Kara First Infusion </vt:lpstr>
      <vt:lpstr>Case Study 11: Kara Discussion Points</vt:lpstr>
      <vt:lpstr>Case Study 11: Kara Outcome</vt:lpstr>
      <vt:lpstr>Case Study 11: Kara Outcome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maura flynn</dc:creator>
  <cp:lastModifiedBy>Colleen Harris J.</cp:lastModifiedBy>
  <cp:revision>621</cp:revision>
  <cp:lastPrinted>2016-08-11T18:26:39Z</cp:lastPrinted>
  <dcterms:created xsi:type="dcterms:W3CDTF">2014-08-31T15:36:41Z</dcterms:created>
  <dcterms:modified xsi:type="dcterms:W3CDTF">2019-02-21T14:02:07Z</dcterms:modified>
</cp:coreProperties>
</file>